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32"/>
  </p:notesMasterIdLst>
  <p:sldIdLst>
    <p:sldId id="286" r:id="rId6"/>
    <p:sldId id="258" r:id="rId7"/>
    <p:sldId id="260" r:id="rId8"/>
    <p:sldId id="261"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7" autoAdjust="0"/>
    <p:restoredTop sz="76087" autoAdjust="0"/>
  </p:normalViewPr>
  <p:slideViewPr>
    <p:cSldViewPr snapToGrid="0" showGuides="1">
      <p:cViewPr varScale="1">
        <p:scale>
          <a:sx n="78" d="100"/>
          <a:sy n="78" d="100"/>
        </p:scale>
        <p:origin x="-84" y="-96"/>
      </p:cViewPr>
      <p:guideLst>
        <p:guide orient="horz" pos="2160"/>
        <p:guide orient="horz" pos="139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22/12/2014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10</a:t>
            </a:fld>
            <a:endParaRPr lang="en-GB"/>
          </a:p>
        </p:txBody>
      </p:sp>
    </p:spTree>
    <p:extLst>
      <p:ext uri="{BB962C8B-B14F-4D97-AF65-F5344CB8AC3E}">
        <p14:creationId xmlns:p14="http://schemas.microsoft.com/office/powerpoint/2010/main" val="4151174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11</a:t>
            </a:fld>
            <a:endParaRPr lang="en-GB"/>
          </a:p>
        </p:txBody>
      </p:sp>
    </p:spTree>
    <p:extLst>
      <p:ext uri="{BB962C8B-B14F-4D97-AF65-F5344CB8AC3E}">
        <p14:creationId xmlns:p14="http://schemas.microsoft.com/office/powerpoint/2010/main" val="20853937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Élément de base de la </a:t>
            </a:r>
            <a:r>
              <a:rPr lang="fr-FR" baseline="0" noProof="0" dirty="0" smtClean="0"/>
              <a:t>VOL : droit légal de récolter et paiement de droits et de taxes</a:t>
            </a:r>
            <a:endParaRPr lang="fr-FR" noProof="0"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12</a:t>
            </a:fld>
            <a:endParaRPr lang="en-GB"/>
          </a:p>
        </p:txBody>
      </p:sp>
    </p:spTree>
    <p:extLst>
      <p:ext uri="{BB962C8B-B14F-4D97-AF65-F5344CB8AC3E}">
        <p14:creationId xmlns:p14="http://schemas.microsoft.com/office/powerpoint/2010/main" val="3883267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47546BD2-6E17-4728-BF89-E9EFCB342554}" type="slidenum">
              <a:rPr lang="en-GB" smtClean="0">
                <a:latin typeface="Arial" charset="0"/>
                <a:ea typeface="ヒラギノ角ゴ Pro W3" charset="-128"/>
              </a:rPr>
              <a:pPr/>
              <a:t>14</a:t>
            </a:fld>
            <a:endParaRPr lang="en-GB" smtClean="0">
              <a:latin typeface="Arial" charset="0"/>
              <a:ea typeface="ヒラギノ角ゴ Pro W3" charset="-128"/>
            </a:endParaRPr>
          </a:p>
        </p:txBody>
      </p:sp>
      <p:sp>
        <p:nvSpPr>
          <p:cNvPr id="19459" name="Rectangle 2"/>
          <p:cNvSpPr>
            <a:spLocks noGrp="1" noRot="1" noChangeAspect="1" noChangeArrowheads="1" noTextEdit="1"/>
          </p:cNvSpPr>
          <p:nvPr>
            <p:ph type="sldImg"/>
          </p:nvPr>
        </p:nvSpPr>
        <p:spPr>
          <a:xfrm>
            <a:off x="109538" y="741363"/>
            <a:ext cx="6578600" cy="3702050"/>
          </a:xfrm>
          <a:ln/>
        </p:spPr>
      </p:sp>
      <p:sp>
        <p:nvSpPr>
          <p:cNvPr id="19460" name="Rectangle 3"/>
          <p:cNvSpPr>
            <a:spLocks noGrp="1" noChangeArrowheads="1"/>
          </p:cNvSpPr>
          <p:nvPr>
            <p:ph type="body" idx="1"/>
          </p:nvPr>
        </p:nvSpPr>
        <p:spPr>
          <a:noFill/>
          <a:ln/>
        </p:spPr>
        <p:txBody>
          <a:bodyPr/>
          <a:lstStyle/>
          <a:p>
            <a:pPr eaLnBrk="1" hangingPunct="1"/>
            <a:r>
              <a:rPr lang="fr-FR" sz="1600" noProof="0" dirty="0" smtClean="0"/>
              <a:t>Les</a:t>
            </a:r>
            <a:r>
              <a:rPr lang="fr-FR" sz="1600" baseline="0" noProof="0" dirty="0" smtClean="0"/>
              <a:t> o</a:t>
            </a:r>
            <a:r>
              <a:rPr lang="fr-FR" sz="1600" noProof="0" dirty="0" smtClean="0"/>
              <a:t>rganisation</a:t>
            </a:r>
            <a:r>
              <a:rPr lang="fr-FR" sz="1600" baseline="0" noProof="0" dirty="0" smtClean="0"/>
              <a:t>s appliquant des systèmes de vérification de la légalité doivent vérifier la conformité avec les exigences légales dans la forêt. Elles doivent également élaborer et vérifier un système de chaîne de contrôle (</a:t>
            </a:r>
            <a:r>
              <a:rPr lang="fr-FR" sz="1600" baseline="0" noProof="0" dirty="0" err="1" smtClean="0"/>
              <a:t>CdC</a:t>
            </a:r>
            <a:r>
              <a:rPr lang="fr-FR" sz="1600" baseline="0" noProof="0" dirty="0" smtClean="0"/>
              <a:t>) destiné à couvrir le flux du bois de l’entreprise forestière au point de vente (voir également les diapositives (</a:t>
            </a:r>
            <a:r>
              <a:rPr lang="fr-FR" sz="1600" baseline="0" noProof="0" dirty="0" err="1" smtClean="0"/>
              <a:t>CdC</a:t>
            </a:r>
            <a:r>
              <a:rPr lang="fr-FR" sz="1600" baseline="0" noProof="0" dirty="0" smtClean="0"/>
              <a:t>) 18 à 23 de la présente présentation PPT).</a:t>
            </a:r>
          </a:p>
          <a:p>
            <a:pPr eaLnBrk="1" hangingPunct="1"/>
            <a:r>
              <a:rPr lang="fr-FR" sz="1600" baseline="0" noProof="0" dirty="0" err="1" smtClean="0"/>
              <a:t>CdC</a:t>
            </a:r>
            <a:r>
              <a:rPr lang="fr-FR" sz="1600" baseline="0" noProof="0" dirty="0" smtClean="0"/>
              <a:t> : processus de contrôle du bois ou de fibres de bois provenant d’une forêt certifiée/ légalement vérifiée, à différents stades de la chaîne d’approvisionnement, jusqu’aux produits finis. </a:t>
            </a:r>
          </a:p>
          <a:p>
            <a:pPr eaLnBrk="1" hangingPunct="1"/>
            <a:endParaRPr lang="fr-FR" sz="1600" noProof="0" dirty="0" smtClean="0"/>
          </a:p>
          <a:p>
            <a:pPr eaLnBrk="1" hangingPunct="1"/>
            <a:r>
              <a:rPr lang="fr-FR" sz="1600" noProof="0" dirty="0" smtClean="0"/>
              <a:t>Par autre bois on entend bois d’origine inconnue, bois illégal ou bois de la guerre. </a:t>
            </a:r>
          </a:p>
        </p:txBody>
      </p:sp>
    </p:spTree>
    <p:extLst>
      <p:ext uri="{BB962C8B-B14F-4D97-AF65-F5344CB8AC3E}">
        <p14:creationId xmlns:p14="http://schemas.microsoft.com/office/powerpoint/2010/main" val="1720530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r>
              <a:rPr lang="fr-FR" noProof="0" dirty="0" smtClean="0"/>
              <a:t>Pas d’approche commune</a:t>
            </a:r>
            <a:endParaRPr lang="fr-FR" noProof="0" dirty="0"/>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15</a:t>
            </a:fld>
            <a:endParaRPr lang="en-GB"/>
          </a:p>
        </p:txBody>
      </p:sp>
    </p:spTree>
    <p:extLst>
      <p:ext uri="{BB962C8B-B14F-4D97-AF65-F5344CB8AC3E}">
        <p14:creationId xmlns:p14="http://schemas.microsoft.com/office/powerpoint/2010/main" val="2258795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16</a:t>
            </a:fld>
            <a:endParaRPr lang="en-GB"/>
          </a:p>
        </p:txBody>
      </p:sp>
    </p:spTree>
    <p:extLst>
      <p:ext uri="{BB962C8B-B14F-4D97-AF65-F5344CB8AC3E}">
        <p14:creationId xmlns:p14="http://schemas.microsoft.com/office/powerpoint/2010/main" val="2846583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18</a:t>
            </a:fld>
            <a:endParaRPr lang="en-GB"/>
          </a:p>
        </p:txBody>
      </p:sp>
    </p:spTree>
    <p:extLst>
      <p:ext uri="{BB962C8B-B14F-4D97-AF65-F5344CB8AC3E}">
        <p14:creationId xmlns:p14="http://schemas.microsoft.com/office/powerpoint/2010/main" val="4058496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19</a:t>
            </a:fld>
            <a:endParaRPr lang="en-GB"/>
          </a:p>
        </p:txBody>
      </p:sp>
    </p:spTree>
    <p:extLst>
      <p:ext uri="{BB962C8B-B14F-4D97-AF65-F5344CB8AC3E}">
        <p14:creationId xmlns:p14="http://schemas.microsoft.com/office/powerpoint/2010/main" val="2962438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r>
              <a:rPr lang="fr-FR" sz="1200" i="1" noProof="0" dirty="0" smtClean="0"/>
              <a:t>Bureau Veritas</a:t>
            </a:r>
            <a:r>
              <a:rPr lang="fr-FR" noProof="0" dirty="0" smtClean="0"/>
              <a:t> : C’est essentiellement un audit mené par une seconde partie et rien ne garantit que les évaluateurs ont les compétences ou l’expérience requises pour</a:t>
            </a:r>
            <a:r>
              <a:rPr lang="fr-FR" baseline="0" noProof="0" dirty="0" smtClean="0"/>
              <a:t> contrôler les fournisseurs et par conséquent </a:t>
            </a:r>
            <a:r>
              <a:rPr lang="fr-FR" noProof="0" dirty="0" smtClean="0"/>
              <a:t>que la conformité légale vérifiée (CLV) est assurée.</a:t>
            </a:r>
            <a:endParaRPr lang="fr-FR" noProof="0" dirty="0"/>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20</a:t>
            </a:fld>
            <a:endParaRPr lang="en-GB"/>
          </a:p>
        </p:txBody>
      </p:sp>
    </p:spTree>
    <p:extLst>
      <p:ext uri="{BB962C8B-B14F-4D97-AF65-F5344CB8AC3E}">
        <p14:creationId xmlns:p14="http://schemas.microsoft.com/office/powerpoint/2010/main" val="578692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endParaRPr lang="en-GB" i="1" dirty="0"/>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21</a:t>
            </a:fld>
            <a:endParaRPr lang="en-GB"/>
          </a:p>
        </p:txBody>
      </p:sp>
    </p:spTree>
    <p:extLst>
      <p:ext uri="{BB962C8B-B14F-4D97-AF65-F5344CB8AC3E}">
        <p14:creationId xmlns:p14="http://schemas.microsoft.com/office/powerpoint/2010/main" val="3701434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endParaRPr lang="en-GB" i="1" dirty="0"/>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22</a:t>
            </a:fld>
            <a:endParaRPr lang="en-GB"/>
          </a:p>
        </p:txBody>
      </p:sp>
    </p:spTree>
    <p:extLst>
      <p:ext uri="{BB962C8B-B14F-4D97-AF65-F5344CB8AC3E}">
        <p14:creationId xmlns:p14="http://schemas.microsoft.com/office/powerpoint/2010/main" val="505245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dirty="0" smtClean="0"/>
              <a:t>Dans leur majorité, les systèmes de vérification de la légalité adoptent une approche traditionnelle </a:t>
            </a:r>
            <a:r>
              <a:rPr lang="fr-FR" i="0" baseline="0" dirty="0" smtClean="0"/>
              <a:t>(support papier), à l’exception de </a:t>
            </a:r>
            <a:r>
              <a:rPr lang="fr-FR" i="0" baseline="0" dirty="0" err="1" smtClean="0"/>
              <a:t>Certisource</a:t>
            </a:r>
            <a:r>
              <a:rPr lang="fr-FR" i="0" baseline="0" dirty="0" smtClean="0"/>
              <a:t> qui utilise une approche ADN. Par ailleurs, </a:t>
            </a:r>
            <a:r>
              <a:rPr lang="fr-FR" i="0" baseline="0" dirty="0" err="1" smtClean="0"/>
              <a:t>Certisource</a:t>
            </a:r>
            <a:r>
              <a:rPr lang="fr-FR" i="0" baseline="0" dirty="0" smtClean="0"/>
              <a:t> </a:t>
            </a:r>
            <a:r>
              <a:rPr lang="fr-FR" i="0" baseline="0" noProof="0" dirty="0" smtClean="0"/>
              <a:t>exige également que chaque lot de bois soit vérifié, ce qui veut dire que les certificats sont spécifiques à un lot de grumes d’une même espèce. </a:t>
            </a:r>
            <a:r>
              <a:rPr lang="fr-FR" i="0" baseline="0" dirty="0" smtClean="0"/>
              <a:t>Cela diffère des autres principaux systèmes de vérification pour lesquels les certificats durent un certain nombre d’années et incluent le champ d’application des produits (c’est-à-dire qu’ils peuvent inclure différents produits de différentes espèces).</a:t>
            </a:r>
          </a:p>
        </p:txBody>
      </p:sp>
      <p:sp>
        <p:nvSpPr>
          <p:cNvPr id="4" name="Foliennummernplatzhalter 3"/>
          <p:cNvSpPr>
            <a:spLocks noGrp="1"/>
          </p:cNvSpPr>
          <p:nvPr>
            <p:ph type="sldNum" sz="quarter" idx="10"/>
          </p:nvPr>
        </p:nvSpPr>
        <p:spPr/>
        <p:txBody>
          <a:bodyPr/>
          <a:lstStyle/>
          <a:p>
            <a:fld id="{CCCBD52F-95FF-43A3-B975-909E50C13C92}" type="slidenum">
              <a:rPr lang="en-GB" smtClean="0"/>
              <a:pPr/>
              <a:t>23</a:t>
            </a:fld>
            <a:endParaRPr lang="en-GB"/>
          </a:p>
        </p:txBody>
      </p:sp>
    </p:spTree>
    <p:extLst>
      <p:ext uri="{BB962C8B-B14F-4D97-AF65-F5344CB8AC3E}">
        <p14:creationId xmlns:p14="http://schemas.microsoft.com/office/powerpoint/2010/main" val="3176849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78600" cy="3702050"/>
          </a:xfrm>
        </p:spPr>
      </p:sp>
      <p:sp>
        <p:nvSpPr>
          <p:cNvPr id="3" name="Notes Placeholder 2"/>
          <p:cNvSpPr>
            <a:spLocks noGrp="1"/>
          </p:cNvSpPr>
          <p:nvPr>
            <p:ph type="body" idx="1"/>
          </p:nvPr>
        </p:nvSpPr>
        <p:spPr/>
        <p:txBody>
          <a:bodyPr>
            <a:normAutofit/>
          </a:bodyPr>
          <a:lstStyle/>
          <a:p>
            <a:r>
              <a:rPr lang="fr-FR" noProof="0" dirty="0" smtClean="0"/>
              <a:t>Guide ISO </a:t>
            </a:r>
            <a:r>
              <a:rPr lang="fr-FR" baseline="0" noProof="0" dirty="0" smtClean="0"/>
              <a:t>65 : exigences générales pour les organismes utilisant des systèmes de certification de produits</a:t>
            </a:r>
          </a:p>
          <a:p>
            <a:r>
              <a:rPr lang="fr-FR" baseline="0" noProof="0" dirty="0" smtClean="0"/>
              <a:t>ISO/ 17021 :  exigences pour les organismes effectuant des audits et la certification de systèmes de gestion</a:t>
            </a:r>
          </a:p>
          <a:p>
            <a:endParaRPr lang="fr-FR" baseline="0" noProof="0" dirty="0" smtClean="0"/>
          </a:p>
          <a:p>
            <a:r>
              <a:rPr lang="fr-FR" baseline="0" noProof="0" dirty="0" err="1" smtClean="0"/>
              <a:t>Certisource</a:t>
            </a:r>
            <a:r>
              <a:rPr lang="fr-FR" baseline="0" noProof="0" dirty="0" smtClean="0"/>
              <a:t> n’est pas un organisme de certification ; c’est un système qui élabore des normes et exigences de légalité. </a:t>
            </a:r>
            <a:r>
              <a:rPr lang="fr-FR" baseline="0" noProof="0" dirty="0" err="1" smtClean="0"/>
              <a:t>Certisource</a:t>
            </a:r>
            <a:r>
              <a:rPr lang="fr-FR" baseline="0" noProof="0" dirty="0" smtClean="0"/>
              <a:t> exige toutefois que l’organisme de certification soit accrédité  Guide ISO 65 si bien que les exigences sont les mêmes que celles d’autres organismes de certification utilisant un système de vérification de la légalité. Toutefois, Global </a:t>
            </a:r>
            <a:r>
              <a:rPr lang="fr-FR" baseline="0" noProof="0" dirty="0" err="1" smtClean="0"/>
              <a:t>Forestry</a:t>
            </a:r>
            <a:r>
              <a:rPr lang="fr-FR" baseline="0" noProof="0" dirty="0" smtClean="0"/>
              <a:t> Services est une société de conseil qui n’exige pas la conformité au Guide ISO 65. </a:t>
            </a:r>
          </a:p>
        </p:txBody>
      </p:sp>
      <p:sp>
        <p:nvSpPr>
          <p:cNvPr id="4" name="Slide Number Placeholder 3"/>
          <p:cNvSpPr>
            <a:spLocks noGrp="1"/>
          </p:cNvSpPr>
          <p:nvPr>
            <p:ph type="sldNum" sz="quarter" idx="10"/>
          </p:nvPr>
        </p:nvSpPr>
        <p:spPr/>
        <p:txBody>
          <a:bodyPr/>
          <a:lstStyle/>
          <a:p>
            <a:pPr>
              <a:defRPr/>
            </a:pPr>
            <a:fld id="{C14361F3-58C2-48A6-99A3-7960365DF029}" type="slidenum">
              <a:rPr lang="en-GB" smtClean="0"/>
              <a:pPr>
                <a:defRPr/>
              </a:pPr>
              <a:t>24</a:t>
            </a:fld>
            <a:endParaRPr lang="en-GB"/>
          </a:p>
        </p:txBody>
      </p:sp>
    </p:spTree>
    <p:extLst>
      <p:ext uri="{BB962C8B-B14F-4D97-AF65-F5344CB8AC3E}">
        <p14:creationId xmlns:p14="http://schemas.microsoft.com/office/powerpoint/2010/main" val="8648349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25</a:t>
            </a:fld>
            <a:endParaRPr lang="en-GB"/>
          </a:p>
        </p:txBody>
      </p:sp>
    </p:spTree>
    <p:extLst>
      <p:ext uri="{BB962C8B-B14F-4D97-AF65-F5344CB8AC3E}">
        <p14:creationId xmlns:p14="http://schemas.microsoft.com/office/powerpoint/2010/main" val="4313330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26</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3</a:t>
            </a:fld>
            <a:endParaRPr lang="en-GB"/>
          </a:p>
        </p:txBody>
      </p:sp>
    </p:spTree>
    <p:extLst>
      <p:ext uri="{BB962C8B-B14F-4D97-AF65-F5344CB8AC3E}">
        <p14:creationId xmlns:p14="http://schemas.microsoft.com/office/powerpoint/2010/main" val="3004895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Par autres bois on entend du bois d’origine inconnue, du bois illégal ou du bois de la guerre.</a:t>
            </a:r>
            <a:endParaRPr lang="fr-FR" noProof="0"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4</a:t>
            </a:fld>
            <a:endParaRPr lang="en-GB" dirty="0"/>
          </a:p>
        </p:txBody>
      </p:sp>
    </p:spTree>
    <p:extLst>
      <p:ext uri="{BB962C8B-B14F-4D97-AF65-F5344CB8AC3E}">
        <p14:creationId xmlns:p14="http://schemas.microsoft.com/office/powerpoint/2010/main" val="3212713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noProof="0" dirty="0" smtClean="0"/>
              <a:t>Troisième alinéa</a:t>
            </a:r>
            <a:r>
              <a:rPr lang="fr-FR" i="0" baseline="0" noProof="0" dirty="0" smtClean="0"/>
              <a:t> : dans de nombreux pays, la différence entre les pratiques actuelles de gestion et la gestion durable des forêts est telle qu’il sera très difficile aux gestionnaires forestiers d’assurer une gestion durable des forêts. C’est pourquoi, afin de les aider à atteindre progressivement cet objectif, la légalité est généralement considérée comme la première étape vers la gestion durable des forêts.</a:t>
            </a:r>
            <a:endParaRPr lang="fr-FR" i="0" noProof="0" dirty="0" smtClean="0"/>
          </a:p>
        </p:txBody>
      </p:sp>
      <p:sp>
        <p:nvSpPr>
          <p:cNvPr id="4" name="Slide Number Placeholder 3"/>
          <p:cNvSpPr>
            <a:spLocks noGrp="1"/>
          </p:cNvSpPr>
          <p:nvPr>
            <p:ph type="sldNum" sz="quarter" idx="10"/>
          </p:nvPr>
        </p:nvSpPr>
        <p:spPr/>
        <p:txBody>
          <a:bodyPr/>
          <a:lstStyle/>
          <a:p>
            <a:fld id="{CCCBD52F-95FF-43A3-B975-909E50C13C92}" type="slidenum">
              <a:rPr lang="en-GB" smtClean="0"/>
              <a:pPr/>
              <a:t>5</a:t>
            </a:fld>
            <a:endParaRPr lang="en-GB" dirty="0"/>
          </a:p>
        </p:txBody>
      </p:sp>
    </p:spTree>
    <p:extLst>
      <p:ext uri="{BB962C8B-B14F-4D97-AF65-F5344CB8AC3E}">
        <p14:creationId xmlns:p14="http://schemas.microsoft.com/office/powerpoint/2010/main" val="2726085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Aucune définition de la légalité n’est reconnue au niveau international, mais on constate des convergences croissantes sur les éléments clés</a:t>
            </a:r>
            <a:r>
              <a:rPr lang="fr-FR" baseline="0" noProof="0" dirty="0" smtClean="0"/>
              <a:t> (Règlement Bois de l’UE et APV FLEGT, par exemple). </a:t>
            </a:r>
          </a:p>
          <a:p>
            <a:r>
              <a:rPr lang="fr-FR" baseline="0" noProof="0" dirty="0" smtClean="0"/>
              <a:t>De nombreuses organisations se sont efforcées de définir la légalité ; par ex. TFT, WWF, TRAFFIC.</a:t>
            </a:r>
          </a:p>
          <a:p>
            <a:r>
              <a:rPr lang="fr-FR" baseline="0" noProof="0" dirty="0" smtClean="0"/>
              <a:t>Initialement, la légalité était assimilée à l’origine légale. Toutefois, grâce à l’expérience acquise sur le terrain, la définition a été affinée et la légalité désigne aujourd’hui un sous-ensemble de lois et règlements. Par conséquent, la légalité ce n’est pas seulement un droit légal de récolter/ posséder, c’est aussi l’obligation de se conformer aux législations forestières et environnementales. Aujourd’hui, légalité a généralement le sens de conformité légale. </a:t>
            </a:r>
            <a:endParaRPr lang="fr-FR" noProof="0" dirty="0"/>
          </a:p>
        </p:txBody>
      </p:sp>
      <p:sp>
        <p:nvSpPr>
          <p:cNvPr id="4" name="Slide Number Placeholder 3"/>
          <p:cNvSpPr>
            <a:spLocks noGrp="1"/>
          </p:cNvSpPr>
          <p:nvPr>
            <p:ph type="sldNum" sz="quarter" idx="10"/>
          </p:nvPr>
        </p:nvSpPr>
        <p:spPr/>
        <p:txBody>
          <a:bodyPr/>
          <a:lstStyle/>
          <a:p>
            <a:fld id="{774A6259-5375-4EC7-B518-9A95AC37C582}" type="slidenum">
              <a:rPr lang="zh-TW" altLang="en-US" smtClean="0"/>
              <a:pPr/>
              <a:t>6</a:t>
            </a:fld>
            <a:endParaRPr lang="zh-TW" altLang="en-US"/>
          </a:p>
        </p:txBody>
      </p:sp>
    </p:spTree>
    <p:extLst>
      <p:ext uri="{BB962C8B-B14F-4D97-AF65-F5344CB8AC3E}">
        <p14:creationId xmlns:p14="http://schemas.microsoft.com/office/powerpoint/2010/main" val="2850652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7</a:t>
            </a:fld>
            <a:endParaRPr lang="en-GB"/>
          </a:p>
        </p:txBody>
      </p:sp>
    </p:spTree>
    <p:extLst>
      <p:ext uri="{BB962C8B-B14F-4D97-AF65-F5344CB8AC3E}">
        <p14:creationId xmlns:p14="http://schemas.microsoft.com/office/powerpoint/2010/main" val="301239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8</a:t>
            </a:fld>
            <a:endParaRPr lang="en-GB"/>
          </a:p>
        </p:txBody>
      </p:sp>
    </p:spTree>
    <p:extLst>
      <p:ext uri="{BB962C8B-B14F-4D97-AF65-F5344CB8AC3E}">
        <p14:creationId xmlns:p14="http://schemas.microsoft.com/office/powerpoint/2010/main" val="2675035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Ces deux termes, vérification et certification, vous sont sans doute familiers.</a:t>
            </a:r>
            <a:r>
              <a:rPr lang="fr-FR" baseline="0" noProof="0" dirty="0" smtClean="0"/>
              <a:t> Quelles sont les différences entre eux ? La principale différence tient à un mot : accréditation. Dans le cas d’une vérification, les organismes qui réalisent des audits ne sont pas accrédités. Dans le cas d’une certification, les organismes qui réalisent des audits doivent être accrédités. </a:t>
            </a:r>
          </a:p>
          <a:p>
            <a:endParaRPr lang="en-GB" baseline="0" dirty="0" smtClean="0"/>
          </a:p>
        </p:txBody>
      </p:sp>
      <p:sp>
        <p:nvSpPr>
          <p:cNvPr id="4" name="Slide Number Placeholder 3"/>
          <p:cNvSpPr>
            <a:spLocks noGrp="1"/>
          </p:cNvSpPr>
          <p:nvPr>
            <p:ph type="sldNum" sz="quarter" idx="10"/>
          </p:nvPr>
        </p:nvSpPr>
        <p:spPr/>
        <p:txBody>
          <a:bodyPr/>
          <a:lstStyle/>
          <a:p>
            <a:fld id="{774A6259-5375-4EC7-B518-9A95AC37C582}" type="slidenum">
              <a:rPr lang="zh-TW" altLang="en-US" smtClean="0"/>
              <a:pPr/>
              <a:t>9</a:t>
            </a:fld>
            <a:endParaRPr lang="zh-TW" altLang="en-US"/>
          </a:p>
        </p:txBody>
      </p:sp>
    </p:spTree>
    <p:extLst>
      <p:ext uri="{BB962C8B-B14F-4D97-AF65-F5344CB8AC3E}">
        <p14:creationId xmlns:p14="http://schemas.microsoft.com/office/powerpoint/2010/main" val="38850107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22/12/2014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9652058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59285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43721321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816950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7473487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11720997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333228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22/12/2014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22/12/2014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22/12/2014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22/12/2014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22/12/2014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22/12/2014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22/12/2014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88696589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22/12/2014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22/12/2014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19052287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e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ettf.info/third-party-schemes-tested-against-eutr"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69926"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23302143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53886"/>
            <a:ext cx="8229600" cy="1143000"/>
          </a:xfrm>
        </p:spPr>
        <p:txBody>
          <a:bodyPr/>
          <a:lstStyle/>
          <a:p>
            <a:r>
              <a:rPr lang="fr-FR" dirty="0" smtClean="0">
                <a:solidFill>
                  <a:srgbClr val="006600"/>
                </a:solidFill>
              </a:rPr>
              <a:t>Systèmes de vérification de la légalité (1/2)</a:t>
            </a:r>
            <a:endParaRPr lang="fr-FR" dirty="0">
              <a:solidFill>
                <a:srgbClr val="006600"/>
              </a:solidFill>
            </a:endParaRPr>
          </a:p>
        </p:txBody>
      </p:sp>
      <p:sp>
        <p:nvSpPr>
          <p:cNvPr id="3" name="Content Placeholder 2"/>
          <p:cNvSpPr>
            <a:spLocks noGrp="1"/>
          </p:cNvSpPr>
          <p:nvPr>
            <p:ph idx="1"/>
          </p:nvPr>
        </p:nvSpPr>
        <p:spPr>
          <a:xfrm>
            <a:off x="359228" y="2206625"/>
            <a:ext cx="11489424" cy="4525963"/>
          </a:xfrm>
        </p:spPr>
        <p:txBody>
          <a:bodyPr>
            <a:normAutofit/>
          </a:bodyPr>
          <a:lstStyle/>
          <a:p>
            <a:r>
              <a:rPr lang="fr-FR" sz="2400" dirty="0" smtClean="0"/>
              <a:t>Diverses initiatives s’efforcent de donner des informations ou des garanties sur la légalité de la source. </a:t>
            </a:r>
          </a:p>
          <a:p>
            <a:r>
              <a:rPr lang="fr-FR" sz="2400" dirty="0" smtClean="0"/>
              <a:t>La certification des forêts peut prendre des années.</a:t>
            </a:r>
          </a:p>
          <a:p>
            <a:r>
              <a:rPr lang="fr-FR" sz="2400" dirty="0" smtClean="0"/>
              <a:t>La légalité est la première étape essentielle de la certification. </a:t>
            </a:r>
          </a:p>
          <a:p>
            <a:r>
              <a:rPr lang="fr-FR" sz="2400" dirty="0" smtClean="0"/>
              <a:t>Outil permettant aux fournisseurs de montrer qu’ils se conforment aux exigences. </a:t>
            </a:r>
          </a:p>
          <a:p>
            <a:r>
              <a:rPr lang="fr-FR" sz="2400" dirty="0" smtClean="0"/>
              <a:t>Intérêt croissant manifesté par le secteur du commerce du bois, surtout du fait de la législation (Règlement Bois de l’UE, loi </a:t>
            </a:r>
            <a:r>
              <a:rPr lang="fr-FR" sz="2400" dirty="0" err="1" smtClean="0"/>
              <a:t>Lacey</a:t>
            </a:r>
            <a:r>
              <a:rPr lang="fr-FR" sz="2400" dirty="0" smtClean="0"/>
              <a:t> américaine (</a:t>
            </a:r>
            <a:r>
              <a:rPr lang="fr-FR" sz="2400" dirty="0" err="1" smtClean="0"/>
              <a:t>Lacey</a:t>
            </a:r>
            <a:r>
              <a:rPr lang="fr-FR" sz="2400" dirty="0" smtClean="0"/>
              <a:t> </a:t>
            </a:r>
            <a:r>
              <a:rPr lang="fr-FR" sz="2400" dirty="0" err="1" smtClean="0"/>
              <a:t>Act</a:t>
            </a:r>
            <a:r>
              <a:rPr lang="fr-FR" sz="2400" dirty="0" smtClean="0"/>
              <a:t>)).</a:t>
            </a:r>
          </a:p>
          <a:p>
            <a:r>
              <a:rPr lang="fr-FR" sz="2400" dirty="0" smtClean="0"/>
              <a:t>Les systèmes de vérification sont volontaires et s’appliquent au niveau de l’unité de gestion des entreprises/ forêts, alors qu’un APV est obligatoire et s’applique à l’ensemble du secteur. </a:t>
            </a:r>
            <a:endParaRPr lang="fr-FR"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10</a:t>
            </a:fld>
            <a:endParaRPr lang="zh-TW" altLang="en-US"/>
          </a:p>
        </p:txBody>
      </p:sp>
    </p:spTree>
    <p:extLst>
      <p:ext uri="{BB962C8B-B14F-4D97-AF65-F5344CB8AC3E}">
        <p14:creationId xmlns:p14="http://schemas.microsoft.com/office/powerpoint/2010/main" val="5577282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871" y="1160096"/>
            <a:ext cx="8229600" cy="1143000"/>
          </a:xfrm>
        </p:spPr>
        <p:txBody>
          <a:bodyPr/>
          <a:lstStyle/>
          <a:p>
            <a:r>
              <a:rPr lang="fr-FR" dirty="0" smtClean="0">
                <a:solidFill>
                  <a:srgbClr val="006600"/>
                </a:solidFill>
              </a:rPr>
              <a:t>Systèmes de vérification de la légalité (2/2)</a:t>
            </a:r>
            <a:endParaRPr lang="fr-FR" dirty="0">
              <a:solidFill>
                <a:srgbClr val="006600"/>
              </a:solidFill>
            </a:endParaRPr>
          </a:p>
        </p:txBody>
      </p:sp>
      <p:sp>
        <p:nvSpPr>
          <p:cNvPr id="3" name="Content Placeholder 2"/>
          <p:cNvSpPr>
            <a:spLocks noGrp="1"/>
          </p:cNvSpPr>
          <p:nvPr>
            <p:ph idx="1"/>
          </p:nvPr>
        </p:nvSpPr>
        <p:spPr>
          <a:xfrm>
            <a:off x="608225" y="2336800"/>
            <a:ext cx="9393731" cy="4521200"/>
          </a:xfrm>
        </p:spPr>
        <p:txBody>
          <a:bodyPr/>
          <a:lstStyle/>
          <a:p>
            <a:pPr marL="358775" indent="-358775"/>
            <a:r>
              <a:rPr lang="fr-FR" sz="2400" dirty="0" smtClean="0"/>
              <a:t>Garantie de la légalité de l’origine ou de la conformité légale</a:t>
            </a:r>
          </a:p>
          <a:p>
            <a:pPr marL="358775" indent="-358775"/>
            <a:r>
              <a:rPr lang="fr-FR" sz="2400" dirty="0" smtClean="0"/>
              <a:t>Aujourd’hui offerte par certains organismes de certification, mais sans système accrédité</a:t>
            </a:r>
          </a:p>
          <a:p>
            <a:pPr marL="358775" indent="-358775"/>
            <a:r>
              <a:rPr lang="fr-FR" sz="2400" dirty="0" smtClean="0"/>
              <a:t>Essentielle pour couvrir la source forestière et la chaîne d’approvisionnement</a:t>
            </a:r>
          </a:p>
          <a:p>
            <a:endParaRPr lang="en-GB" dirty="0"/>
          </a:p>
        </p:txBody>
      </p:sp>
      <p:sp>
        <p:nvSpPr>
          <p:cNvPr id="7" name="Slide Number Placeholder 6"/>
          <p:cNvSpPr>
            <a:spLocks noGrp="1"/>
          </p:cNvSpPr>
          <p:nvPr>
            <p:ph type="sldNum" sz="quarter" idx="12"/>
          </p:nvPr>
        </p:nvSpPr>
        <p:spPr/>
        <p:txBody>
          <a:bodyPr/>
          <a:lstStyle/>
          <a:p>
            <a:fld id="{550D09E1-CAB4-408E-A298-59F1CA6C6FDF}" type="slidenum">
              <a:rPr lang="zh-TW" altLang="en-US" smtClean="0"/>
              <a:pPr/>
              <a:t>11</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9869" y="4407031"/>
            <a:ext cx="10058400" cy="2450969"/>
          </a:xfrm>
          <a:prstGeom prst="rect">
            <a:avLst/>
          </a:prstGeom>
        </p:spPr>
      </p:pic>
    </p:spTree>
    <p:extLst>
      <p:ext uri="{BB962C8B-B14F-4D97-AF65-F5344CB8AC3E}">
        <p14:creationId xmlns:p14="http://schemas.microsoft.com/office/powerpoint/2010/main" val="3238701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9697"/>
            <a:ext cx="9021032" cy="1143000"/>
          </a:xfrm>
        </p:spPr>
        <p:txBody>
          <a:bodyPr>
            <a:normAutofit/>
          </a:bodyPr>
          <a:lstStyle/>
          <a:p>
            <a:r>
              <a:rPr lang="fr-FR" dirty="0" smtClean="0">
                <a:solidFill>
                  <a:srgbClr val="006600"/>
                </a:solidFill>
              </a:rPr>
              <a:t>Vérification de l’origine légale et de la conformité légale</a:t>
            </a:r>
            <a:endParaRPr lang="fr-FR" dirty="0">
              <a:solidFill>
                <a:srgbClr val="006600"/>
              </a:solidFill>
            </a:endParaRPr>
          </a:p>
        </p:txBody>
      </p:sp>
      <p:sp>
        <p:nvSpPr>
          <p:cNvPr id="3" name="Content Placeholder 2"/>
          <p:cNvSpPr>
            <a:spLocks noGrp="1"/>
          </p:cNvSpPr>
          <p:nvPr>
            <p:ph idx="1"/>
          </p:nvPr>
        </p:nvSpPr>
        <p:spPr>
          <a:xfrm>
            <a:off x="422350" y="2246995"/>
            <a:ext cx="5760735" cy="4351338"/>
          </a:xfrm>
        </p:spPr>
        <p:txBody>
          <a:bodyPr>
            <a:normAutofit/>
          </a:bodyPr>
          <a:lstStyle/>
          <a:p>
            <a:r>
              <a:rPr lang="fr-FR" sz="2600" dirty="0" smtClean="0"/>
              <a:t>Vérification de l’origine légale (VOL) </a:t>
            </a:r>
          </a:p>
          <a:p>
            <a:pPr lvl="1"/>
            <a:r>
              <a:rPr lang="fr-FR" dirty="0" smtClean="0"/>
              <a:t>Droit légal de récolter</a:t>
            </a:r>
          </a:p>
          <a:p>
            <a:pPr lvl="1"/>
            <a:r>
              <a:rPr lang="fr-FR" dirty="0" smtClean="0"/>
              <a:t>Paiement de droits et de taxes</a:t>
            </a:r>
          </a:p>
          <a:p>
            <a:r>
              <a:rPr lang="fr-FR" sz="2600" dirty="0" smtClean="0"/>
              <a:t>Vérification de la conformité légale (VCL) </a:t>
            </a:r>
          </a:p>
          <a:p>
            <a:pPr lvl="1">
              <a:buSzPct val="80000"/>
              <a:buFont typeface="Wingdings" panose="05000000000000000000" pitchFamily="2" charset="2"/>
              <a:buChar char="§"/>
            </a:pPr>
            <a:r>
              <a:rPr lang="fr-FR" dirty="0" smtClean="0"/>
              <a:t>Élément de base de la VOL </a:t>
            </a:r>
          </a:p>
          <a:p>
            <a:pPr lvl="1">
              <a:buSzPct val="80000"/>
              <a:buFont typeface="Wingdings" panose="05000000000000000000" pitchFamily="2" charset="2"/>
              <a:buChar char="§"/>
            </a:pPr>
            <a:r>
              <a:rPr lang="fr-FR" dirty="0" smtClean="0"/>
              <a:t>Conformité avec toutes les lois et tous les règlements pertinents et applicables dans les domaines de la forêt, l’environnement, la main-d’œuvre, la santé et la sécurité</a:t>
            </a:r>
            <a:endParaRPr lang="fr-FR" dirty="0"/>
          </a:p>
        </p:txBody>
      </p:sp>
      <p:pic>
        <p:nvPicPr>
          <p:cNvPr id="5" name="Picture 2"/>
          <p:cNvPicPr>
            <a:picLocks noChangeAspect="1" noChangeArrowheads="1"/>
          </p:cNvPicPr>
          <p:nvPr/>
        </p:nvPicPr>
        <p:blipFill>
          <a:blip r:embed="rId3" cstate="print"/>
          <a:srcRect/>
          <a:stretch>
            <a:fillRect/>
          </a:stretch>
        </p:blipFill>
        <p:spPr bwMode="auto">
          <a:xfrm>
            <a:off x="6183085" y="2086884"/>
            <a:ext cx="4278086" cy="440860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550D09E1-CAB4-408E-A298-59F1CA6C6FDF}" type="slidenum">
              <a:rPr lang="zh-TW" altLang="en-US" smtClean="0"/>
              <a:pPr/>
              <a:t>12</a:t>
            </a:fld>
            <a:endParaRPr lang="zh-TW" altLang="en-US"/>
          </a:p>
        </p:txBody>
      </p:sp>
    </p:spTree>
    <p:extLst>
      <p:ext uri="{BB962C8B-B14F-4D97-AF65-F5344CB8AC3E}">
        <p14:creationId xmlns:p14="http://schemas.microsoft.com/office/powerpoint/2010/main" val="2417028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476" y="1170088"/>
            <a:ext cx="8229600" cy="1143000"/>
          </a:xfrm>
        </p:spPr>
        <p:txBody>
          <a:bodyPr>
            <a:normAutofit/>
          </a:bodyPr>
          <a:lstStyle/>
          <a:p>
            <a:r>
              <a:rPr lang="fr-FR" dirty="0" smtClean="0">
                <a:solidFill>
                  <a:srgbClr val="006600"/>
                </a:solidFill>
              </a:rPr>
              <a:t>Différents systèmes de vérification de la légalité</a:t>
            </a:r>
            <a:endParaRPr lang="fr-FR" dirty="0">
              <a:solidFill>
                <a:srgbClr val="006600"/>
              </a:solidFill>
            </a:endParaRPr>
          </a:p>
        </p:txBody>
      </p:sp>
      <p:sp>
        <p:nvSpPr>
          <p:cNvPr id="3" name="Content Placeholder 2"/>
          <p:cNvSpPr>
            <a:spLocks noGrp="1"/>
          </p:cNvSpPr>
          <p:nvPr>
            <p:ph idx="1"/>
          </p:nvPr>
        </p:nvSpPr>
        <p:spPr>
          <a:xfrm>
            <a:off x="320476" y="2206625"/>
            <a:ext cx="11109524" cy="4525963"/>
          </a:xfrm>
        </p:spPr>
        <p:txBody>
          <a:bodyPr>
            <a:normAutofit/>
          </a:bodyPr>
          <a:lstStyle/>
          <a:p>
            <a:r>
              <a:rPr lang="fr-FR" sz="2000" dirty="0" smtClean="0"/>
              <a:t>Essentiellement appliqués par les organismes de certification</a:t>
            </a:r>
            <a:endParaRPr lang="fr-FR" sz="2000" dirty="0" smtClean="0">
              <a:solidFill>
                <a:srgbClr val="FF0000"/>
              </a:solidFill>
            </a:endParaRPr>
          </a:p>
          <a:p>
            <a:pPr lvl="1">
              <a:buSzPct val="70000"/>
              <a:buFont typeface="Wingdings" panose="05000000000000000000" pitchFamily="2" charset="2"/>
              <a:buChar char="§"/>
            </a:pPr>
            <a:r>
              <a:rPr lang="fr-FR" sz="2000" b="1" dirty="0" smtClean="0">
                <a:solidFill>
                  <a:srgbClr val="006600"/>
                </a:solidFill>
              </a:rPr>
              <a:t>Wood </a:t>
            </a:r>
            <a:r>
              <a:rPr lang="fr-FR" sz="2000" b="1" dirty="0" err="1" smtClean="0">
                <a:solidFill>
                  <a:srgbClr val="006600"/>
                </a:solidFill>
              </a:rPr>
              <a:t>Tracking</a:t>
            </a:r>
            <a:r>
              <a:rPr lang="fr-FR" sz="2000" b="1" dirty="0" smtClean="0">
                <a:solidFill>
                  <a:srgbClr val="006600"/>
                </a:solidFill>
              </a:rPr>
              <a:t> Programme </a:t>
            </a:r>
            <a:r>
              <a:rPr lang="fr-FR" sz="2000" dirty="0" smtClean="0"/>
              <a:t>par GFS</a:t>
            </a:r>
          </a:p>
          <a:p>
            <a:pPr lvl="1">
              <a:buSzPct val="70000"/>
              <a:buFont typeface="Wingdings" panose="05000000000000000000" pitchFamily="2" charset="2"/>
              <a:buChar char="§"/>
            </a:pPr>
            <a:r>
              <a:rPr lang="fr-FR" sz="2000" b="1" dirty="0" err="1" smtClean="0">
                <a:solidFill>
                  <a:srgbClr val="006600"/>
                </a:solidFill>
              </a:rPr>
              <a:t>Verified</a:t>
            </a:r>
            <a:r>
              <a:rPr lang="fr-FR" sz="2000" b="1" dirty="0" smtClean="0">
                <a:solidFill>
                  <a:srgbClr val="006600"/>
                </a:solidFill>
              </a:rPr>
              <a:t> </a:t>
            </a:r>
            <a:r>
              <a:rPr lang="fr-FR" sz="2000" b="1" dirty="0" err="1" smtClean="0">
                <a:solidFill>
                  <a:srgbClr val="006600"/>
                </a:solidFill>
              </a:rPr>
              <a:t>Legal</a:t>
            </a:r>
            <a:r>
              <a:rPr lang="fr-FR" sz="2000" b="1" dirty="0" smtClean="0">
                <a:solidFill>
                  <a:srgbClr val="006600"/>
                </a:solidFill>
              </a:rPr>
              <a:t> </a:t>
            </a:r>
            <a:r>
              <a:rPr lang="fr-FR" sz="2000" b="1" dirty="0" err="1" smtClean="0">
                <a:solidFill>
                  <a:srgbClr val="006600"/>
                </a:solidFill>
              </a:rPr>
              <a:t>Origin</a:t>
            </a:r>
            <a:r>
              <a:rPr lang="fr-FR" sz="2000" b="1" dirty="0" smtClean="0">
                <a:solidFill>
                  <a:srgbClr val="006600"/>
                </a:solidFill>
              </a:rPr>
              <a:t> </a:t>
            </a:r>
            <a:r>
              <a:rPr lang="fr-FR" sz="2000" dirty="0" smtClean="0">
                <a:solidFill>
                  <a:srgbClr val="006600"/>
                </a:solidFill>
              </a:rPr>
              <a:t>et </a:t>
            </a:r>
            <a:r>
              <a:rPr lang="fr-FR" sz="2000" b="1" dirty="0" err="1" smtClean="0">
                <a:solidFill>
                  <a:srgbClr val="006600"/>
                </a:solidFill>
              </a:rPr>
              <a:t>Verified</a:t>
            </a:r>
            <a:r>
              <a:rPr lang="fr-FR" sz="2000" b="1" dirty="0" smtClean="0">
                <a:solidFill>
                  <a:srgbClr val="006600"/>
                </a:solidFill>
              </a:rPr>
              <a:t> </a:t>
            </a:r>
            <a:r>
              <a:rPr lang="fr-FR" sz="2000" b="1" dirty="0" err="1" smtClean="0">
                <a:solidFill>
                  <a:srgbClr val="006600"/>
                </a:solidFill>
              </a:rPr>
              <a:t>Legal</a:t>
            </a:r>
            <a:r>
              <a:rPr lang="fr-FR" sz="2000" b="1" dirty="0" smtClean="0">
                <a:solidFill>
                  <a:srgbClr val="006600"/>
                </a:solidFill>
              </a:rPr>
              <a:t> </a:t>
            </a:r>
            <a:r>
              <a:rPr lang="fr-FR" sz="2000" b="1" dirty="0" err="1" smtClean="0">
                <a:solidFill>
                  <a:srgbClr val="006600"/>
                </a:solidFill>
              </a:rPr>
              <a:t>Compliance</a:t>
            </a:r>
            <a:r>
              <a:rPr lang="fr-FR" sz="2000" b="1" dirty="0" smtClean="0">
                <a:solidFill>
                  <a:srgbClr val="006600"/>
                </a:solidFill>
              </a:rPr>
              <a:t> </a:t>
            </a:r>
            <a:r>
              <a:rPr lang="fr-FR" sz="2000" dirty="0" smtClean="0"/>
              <a:t>par </a:t>
            </a:r>
            <a:r>
              <a:rPr lang="fr-FR" sz="2000" dirty="0" err="1" smtClean="0"/>
              <a:t>Rainforest</a:t>
            </a:r>
            <a:r>
              <a:rPr lang="fr-FR" sz="2000" dirty="0" smtClean="0"/>
              <a:t> Alliance </a:t>
            </a:r>
          </a:p>
          <a:p>
            <a:pPr lvl="1">
              <a:buSzPct val="70000"/>
              <a:buFont typeface="Wingdings" panose="05000000000000000000" pitchFamily="2" charset="2"/>
              <a:buChar char="§"/>
            </a:pPr>
            <a:r>
              <a:rPr lang="fr-FR" sz="2000" b="1" dirty="0" smtClean="0">
                <a:solidFill>
                  <a:srgbClr val="006600"/>
                </a:solidFill>
              </a:rPr>
              <a:t>Origine et Légalité du Bois</a:t>
            </a:r>
            <a:r>
              <a:rPr lang="fr-FR" sz="2000" dirty="0" smtClean="0"/>
              <a:t> par Bureau Veritas </a:t>
            </a:r>
          </a:p>
          <a:p>
            <a:pPr lvl="1">
              <a:buSzPct val="70000"/>
              <a:buFont typeface="Wingdings" panose="05000000000000000000" pitchFamily="2" charset="2"/>
              <a:buChar char="§"/>
            </a:pPr>
            <a:r>
              <a:rPr lang="fr-FR" sz="2000" b="1" dirty="0" err="1" smtClean="0">
                <a:solidFill>
                  <a:srgbClr val="006600"/>
                </a:solidFill>
              </a:rPr>
              <a:t>Legal</a:t>
            </a:r>
            <a:r>
              <a:rPr lang="fr-FR" sz="2000" b="1" dirty="0" smtClean="0">
                <a:solidFill>
                  <a:srgbClr val="006600"/>
                </a:solidFill>
              </a:rPr>
              <a:t> </a:t>
            </a:r>
            <a:r>
              <a:rPr lang="fr-FR" sz="2000" b="1" dirty="0" err="1" smtClean="0">
                <a:solidFill>
                  <a:srgbClr val="006600"/>
                </a:solidFill>
              </a:rPr>
              <a:t>Harvest</a:t>
            </a:r>
            <a:r>
              <a:rPr lang="fr-FR" sz="2000" b="1" dirty="0" smtClean="0">
                <a:solidFill>
                  <a:srgbClr val="006600"/>
                </a:solidFill>
              </a:rPr>
              <a:t> </a:t>
            </a:r>
            <a:r>
              <a:rPr lang="fr-FR" sz="2000" b="1" dirty="0" err="1" smtClean="0">
                <a:solidFill>
                  <a:srgbClr val="006600"/>
                </a:solidFill>
              </a:rPr>
              <a:t>Verification</a:t>
            </a:r>
            <a:r>
              <a:rPr lang="fr-FR" sz="2000" b="1" dirty="0" smtClean="0">
                <a:solidFill>
                  <a:srgbClr val="006600"/>
                </a:solidFill>
              </a:rPr>
              <a:t> </a:t>
            </a:r>
            <a:r>
              <a:rPr lang="fr-FR" sz="2000" dirty="0" smtClean="0"/>
              <a:t>par SCS Global Services </a:t>
            </a:r>
          </a:p>
          <a:p>
            <a:pPr lvl="1">
              <a:buSzPct val="70000"/>
              <a:buFont typeface="Wingdings" panose="05000000000000000000" pitchFamily="2" charset="2"/>
              <a:buChar char="§"/>
            </a:pPr>
            <a:r>
              <a:rPr lang="fr-FR" sz="2000" b="1" dirty="0" err="1" smtClean="0">
                <a:solidFill>
                  <a:srgbClr val="006600"/>
                </a:solidFill>
              </a:rPr>
              <a:t>Legality</a:t>
            </a:r>
            <a:r>
              <a:rPr lang="fr-FR" sz="2000" b="1" dirty="0" smtClean="0">
                <a:solidFill>
                  <a:srgbClr val="006600"/>
                </a:solidFill>
              </a:rPr>
              <a:t> Assurance System </a:t>
            </a:r>
            <a:r>
              <a:rPr lang="fr-FR" sz="2000" dirty="0" smtClean="0"/>
              <a:t>par CertiSource</a:t>
            </a:r>
          </a:p>
          <a:p>
            <a:pPr lvl="1">
              <a:buSzPct val="70000"/>
              <a:buFont typeface="Wingdings" panose="05000000000000000000" pitchFamily="2" charset="2"/>
              <a:buChar char="§"/>
            </a:pPr>
            <a:r>
              <a:rPr lang="fr-FR" sz="2000" b="1" dirty="0" err="1" smtClean="0">
                <a:solidFill>
                  <a:srgbClr val="006600"/>
                </a:solidFill>
              </a:rPr>
              <a:t>LegalSource</a:t>
            </a:r>
            <a:r>
              <a:rPr lang="fr-FR" sz="2000" b="1" dirty="0" smtClean="0"/>
              <a:t> </a:t>
            </a:r>
            <a:r>
              <a:rPr lang="fr-FR" sz="2000" dirty="0" smtClean="0"/>
              <a:t>par </a:t>
            </a:r>
            <a:r>
              <a:rPr lang="fr-FR" sz="2000" dirty="0" err="1" smtClean="0"/>
              <a:t>NEPCon</a:t>
            </a:r>
            <a:r>
              <a:rPr lang="fr-FR" sz="2000" dirty="0" smtClean="0"/>
              <a:t> </a:t>
            </a:r>
          </a:p>
          <a:p>
            <a:pPr lvl="1">
              <a:buSzPct val="70000"/>
              <a:buFont typeface="Wingdings" panose="05000000000000000000" pitchFamily="2" charset="2"/>
              <a:buChar char="§"/>
            </a:pPr>
            <a:r>
              <a:rPr lang="fr-FR" sz="2000" b="1" dirty="0" smtClean="0">
                <a:solidFill>
                  <a:srgbClr val="006600"/>
                </a:solidFill>
              </a:rPr>
              <a:t>Forest </a:t>
            </a:r>
            <a:r>
              <a:rPr lang="fr-FR" sz="2000" b="1" dirty="0" err="1" smtClean="0">
                <a:solidFill>
                  <a:srgbClr val="006600"/>
                </a:solidFill>
              </a:rPr>
              <a:t>Verification</a:t>
            </a:r>
            <a:r>
              <a:rPr lang="fr-FR" sz="2000" b="1" dirty="0" smtClean="0">
                <a:solidFill>
                  <a:srgbClr val="006600"/>
                </a:solidFill>
              </a:rPr>
              <a:t> of </a:t>
            </a:r>
            <a:r>
              <a:rPr lang="fr-FR" sz="2000" b="1" dirty="0" err="1" smtClean="0">
                <a:solidFill>
                  <a:srgbClr val="006600"/>
                </a:solidFill>
              </a:rPr>
              <a:t>Legal</a:t>
            </a:r>
            <a:r>
              <a:rPr lang="fr-FR" sz="2000" b="1" dirty="0" smtClean="0">
                <a:solidFill>
                  <a:srgbClr val="006600"/>
                </a:solidFill>
              </a:rPr>
              <a:t> Compliance </a:t>
            </a:r>
            <a:r>
              <a:rPr lang="fr-FR" sz="2000" dirty="0" smtClean="0"/>
              <a:t>par </a:t>
            </a:r>
            <a:r>
              <a:rPr lang="fr-FR" sz="2000" dirty="0" err="1" smtClean="0"/>
              <a:t>Soil</a:t>
            </a:r>
            <a:r>
              <a:rPr lang="fr-FR" sz="2000" dirty="0" smtClean="0"/>
              <a:t> Association </a:t>
            </a:r>
            <a:r>
              <a:rPr lang="en-GB" sz="2000" dirty="0"/>
              <a:t>Certification </a:t>
            </a:r>
            <a:r>
              <a:rPr lang="en-GB" sz="2000" dirty="0" smtClean="0"/>
              <a:t>Limited</a:t>
            </a:r>
            <a:endParaRPr lang="fr-FR" sz="2000" dirty="0" smtClean="0"/>
          </a:p>
          <a:p>
            <a:endParaRPr lang="en-GB" dirty="0"/>
          </a:p>
        </p:txBody>
      </p:sp>
      <p:sp>
        <p:nvSpPr>
          <p:cNvPr id="42000" name="AutoShape 16" descr="data:image/jpeg;base64,/9j/4AAQSkZJRgABAQAAAQABAAD/2wCEAAkGBhISERIUExAREREVFRsUEhMUFxoXGhgYFRIVFxMVFRcYHSYeFxkkGRUVHzAhIycpLC0sFyAxNjAsNSYrLCkBCQoKDgwOGg8PGCkkHiEsLCwqNSsxMik1KTIsMi0vNSk0KSw1KTAsLzQsNTQsLCkyNTUuKSk0LCwqNTQsKSkpLP/AABEIANUA7QMBIgACEQEDEQH/xAAcAAEAAgIDAQAAAAAAAAAAAAAABgcFCAIDBAH/xABJEAACAgECBAQCBgcADwkAAAABAgADEQQSBQYhMRNBUWEHIggUMnGBkRUjQlJykqEWFyQzNFNUYrGys8LR0vAlNUNVc5OiwdP/xAAaAQEBAQEAAwAAAAAAAAAAAAAABAUDAQIG/8QAKxEBAAEDAwEGBgMAAAAAAAAAAAECAxEEEiHBBRMxobHRFEFxgZHwMlFh/9oADAMBAAIRAxEAPwC8YiICIiAiIgIiICIiAiIgIiICIiAiIgIiICIiAiIgIiICIiAiIgIiICIiAiIgIiICIiAiIgIiICIiAiIgIiICIiAiIgIiICIiAiIgIiICIiAiIgIiICIiAiIgIiICIiAiIgIiICIiAiIgIiICIiAiIgIiICIiAiIgIiICIiAiIgIiICIiAiIgIiICIiAiIgIiICIiAiIgIiICImG5l5jTSp/fKluYHwlsYgHHQk4BOBn8Z7U0zVOIetdcURuqe3iXF6dOu+61Kl9WOM+wHcn2Ewf9m/iLu02i1OpQ5AdQqqcHB7nP5iQO7it77mfidRszlcP8gBPzDBqyPbEyHDtdXs/Wcceptx+WshhjPyknYMnHfpLfhdsc8/npDM+NmurFPEfbrKXaPmrUs6q/C9SgJALblIGTjJ7dB3nDifxE01Fr1OlxZDhiqqR2B6Zb3mF0OtoNteOPXWHeuEI6Mdwwp6efb8ZFOdf8P1P8f+4sh1c93jbGPz1ctTq7lq1upnM5xzifRPP7amk/c1H8q/8APM1y9zRVrA5qWwbCA28AfaBIxgn0lHSyPhJ9nU/xJ/qtJLd2qqrEuWi7QvXr0UVYxysGIiVN8nl4hxWmhd111VK/vWOqD8CxEiHxS+If6NpVawrau4HwgeoRR0a1h54JwB5n2BmuPEuKXaiw232vdYe7ucn7h6D2GBA2kT4i8LJwOI6XPvYo/qekzmj19dq7qrK7V/eRgw/NSRNNZ6+GcWu0ziyi6ylx+1WxU/jjow9jkQNxomI5St1LaLTtqip1LVhrcLt6t1AI7BgCAcdM57TjzXzVRw/Ttfe3QdEQfadiOiIPX+gGSYGYJmF13O3D6TizXaVGHdTauR94ByJrpzh8StbxBmD2Gqj9nT1khceW897D7np6ASKCBtroueOH3HFev0rN5L4qgn7gTkzNgzS8y0fgNxi/6+aPGsNHgO3hFiUDK1eCFPRT1PbEDYCePiPF6NOu6++qlfI2OqA/duIzIb8VviP+jalrp2tq7QSmeorQdDYw8znoo7Eg+QwddOIcRtvsNl1j22N3dyWP5nsPYdIG01fxF4WTgcR0mfexR/U9JndJra7V3V2JYnkyMGH5g4mmk9nCeM36VxZp7rKXHnWSM+xHZh7EEQNxYmN5bbUHSUHVFTqTWpu2jaNxGSMeRGcH3BmSgIiICIiBxdwASTgAZJ9h3lK8Z5hTV6hnOjNjEhU/W2Z25wgCr0BOR0HmZbnMFwXTXFrvAGwg3AElN3TcAOuesqniGpYN+p421iY/8Sy9CD+AIMv0eImZ9+jK7QmZiKfl9urnwvhzrqgi8LUX1jxNl1r7cDA3fMdrDJHrJT9d1v8A5dw//wBxJ1csamlhbjX333eA+6p7XsQDAywLIvt+crQDoJw1ermiqImnP1ygrvRpqYmOc58Me0rV0ut1m9N3D9Aq7huYWJkDIyw9wOsgvObA67UkHI39x/AswuImZf1HexHGEWo1nfUbMfPP7xBLE+FF6qup3Mq/MmMkD9lvWV3GJwoq2zlw01/uLkXMZw2C+u1/4xP5h/xnJNUhOA6k+gIM16x7SSfDwf8AaFP3P/smlNN/M4w3LXa03K4o2eM48UL+Muvazi+oBJxUK6lHoBUrn/5Ox/GRvljh1eo1mmptbZXbciOw6EBmAOCexPbPvJp8c+Xnp4gdRtPhalVIby8RECOp98KrfifQyuJS3G1tXw44Wtfhjh+mK4xkoGb8XPzE++ZFNZ8CtL9bouoY10LYHu075cEL8wFbHqAWABBz0JwR2NZcB+MHE9KFXxhqKx0CXjecem8EP+ZMsnlj496W4qmrqbSOeniA76s+5wGT8QR6mBac1d+KHODa/XWENnT0k1aceWAcNZ97EZz6BR5TYfm7inhcO1d6MDt07vWynIyazsII7jJBmpOIH1EJIABJJwAOpJPQADzMuDlP4BNYi2a656iwz4FWNyj/AD3YEA+wBx6zBfA3gS38S8RxldPWbVB/fLBaz+GWP3gTY2BVXEfo96NkPg6nU1P5F9li/ioVT+RmE+GfJ2p4dxvw9QgwdNaa7F6pYA9WSp9fUHqPyJvCcSgJBwMjsfTPfEDV/wCLeva3i+ryeiMtSj0CVr0/mLH8ZiOT+FV6nXaWi1ilVtoRyDg4OflB8ixAXP8AnSUfGzl59PxJ7tp8LUgWI3luVVWxc+uQG+5pX4MDa1fhzwvw/D/R+l24x1rBb+c/Nn3zIq/wM0qa7T30uV06Wb7dO+XB25ZAjHrjcFyGz0z18pWnAvjJxPTAKbl1KDst67jj/wBQEP8AmTLJ5X+PGkvKpqqzpHPTfnfVn3bAKfiMe8C0InxHBAIIIPUEdiD2In2AiIgIiIHn4gH8J/DVHs2nYr/ZLeQb2kY3cT/yHQfzmS4iQDjHCuH6ezZdqdejEbgA9rDBJ7EKR7d5RZ54x5ZS6jMYqz5xHrEsbyqSdXqD9UFB8G7cy+JtYll7b+gGc4wJCB2Elmj4rXpr3evXePUylAmpXU9mIznCEEjGM+8Diui8qOHfy6r/APOedZpbl6qKqY4x/rBu2ou0xTuiJiZ8/oicSytHqeCuUTwUNjELgVWgbmwOhI6DJ85C+a9KlWsvRFCIr4VR2A2Kf/uZN2xVa/kkv6SbNG/dE844YmIk6+G3A6NQt/jUpYVZdu7yyGzj8pypp3Thx09ib9yKInxQWST4ef8AeFP3P/s2llf2FaH/ACWr8j/xnfouWNLS4evT1o4zhgOoyMH+hlFNiYmJy2bPZVy3cprmqOJy7+L8Gp1VTU31LbU3dW/oQe6keRHUSo+Yfo9dS2i1QA8qtQD09hYo/wBK/jJB8Sfiv+jtTRTUi2sD4mqU+VZBC1qf2XOd2fLC+TSY8tc16bX1C3T2hx+0h6Oh/dde6n+h8iZU+gazcx8ha7Q9dRp2WvOPFQh6+vb5l+zn/OxI/NvOatRQmj1LagqKPCcWbuxBUjb7kk4A9SJqEIFtchcas1PAuK6NiWNFDPV6+GyO2wewZGx/FiVNLc+j3oN9mvLDNZqSph5Hezkj8gfzlb8z8BfRau7TuDmtyFP7yHrWw+9SDAsD6PetVdbqKyQGsoBX38OwZA/B8/hL9mnnBOM26S+q+lttlbbl9D5FWHmpBIPsZshyn8VtBra1zcmmvx89NrBTnz2McBx93X1AgTOJiOJc3aLToXt1enRR16upJ/hUElvwEh3LHxS/SPFRRQpTSJTY+WHzWMGrAYj9hRuOB3Ocn0ATnjfAqNXS1OoqW2tvI+RHZlI6qw9R1lR8wfR6bJbR6oY8qtQOo9hYg6/iv4zP/ET4t/o/WUUVItoX59WPPaw+StT5Pg7/AOUeZk35d5n02uqFuntWxf2h2ZD+6691P/QzA1h5j5G12h66jTsiZwLVw9ZJ7DevQH2ODMDNted9RQnD9WdQV8I0up3eZKkKo9WLYx74mpQgbA/ATmN79Hbp3JY6ZgKyf8XYCVX8GVx92B5S0JSn0c9Oc65/2cVJ+P61j/Qj85dcBERAREQE4XKdp24DY+UsMjPlkAjpOcQILzLwzW3Uk6ijQulWbBtsuVvlU5wRjuPKYTkbT2uXv0uk0qFf1e62y49wGIUEnyx195aGo0yWKVdVdT0KsAQfvBkY1nwz0TnKrbT7VuQPybIEtt6inZNFXH7/AFlm3dLVviunn1/OHros4luXemh2ZG7a1mdufmxkd8ZlZc6/4fqf4/8AcWT/AEPwy01ViP4uoYowYBnXGVIIzhRntPTxL4faW+17XNu9zlsMAM4A6DHtItVTFeIo9vdx1OlvX7W3HOfnOeinJZHwk+xqf4k/1WmR/tXaP1v/AJx/yzM8v8s06MOKi/zkFtxz9kHGOnvJbdqqmrMuGi7Pu2b0V1Yxy4cS48Us2KF77ct1y2EO0AEHs6dsnr0BxMjRqWeosqgPhhtY9A6kqQSPLcO48p0avg6uxbcyEjDYCnPbrhgcH5V6j90egnr0+nCKFXsPXqfUknzJOTmUxnLapivdOfBqZzfotXXrLvrqMupdi7k9myftVnsU8hjsBjpjExml1dlTB67HrcdmRirD8VIM2645y9ptZX4epoS5O4DDqp9VYdVPuCJXXEvo96RjmnU6ikfusFsA+7OG/MmeXVSXEeO6nUY8fU33gdhbYzge4DEgGebSaR7XWutGssc7URRksT2AEu3TfR1oBHia65l8wlaIfzJb/RJ7ytyBouH9dPSPEIw1znfYR6bj9key4EDy/DTk39G6Ja3wb7D4l5HUbiAAgPmFUAe5yfOY34p/DYcRrFtO1dZUMIT0Fi9/DY+RzkqfIk+R6T6IGmut0NlNjV21tXYhw6OMEH3E6JttzJyZo9eoGpoWwgYVxlXX+F1wce3b2kB1v0eNKTmrWaisejKln9cKYFDAe0sL4Hl/0k/h7TZ9Vu2B8hd2a9u4jrjOM4k20X0d9MDm3WaiweiKlf8AU7pPOWuRtFoP8H06o5GGtbLWEeYLtkgewwPaBrDzPotVVqrRrFddSzF7C37RY5LqezKfIjp5eU8Gk1tlTB6rLKnHZq2Kn81IM2449y1pdbX4epoS5R9nd3U+qMPmU/cZXfEfo9aRjmnVaikfusFsA+4/KfzJgUlxLjmo1GPH1F9+Ps+LYz4+4MTidOh0Nl1iVVI1ljnaiKMkk+n/AF0l2aX6OtAI8TXXOvmErRD+ZLf6JPuV+RNFw8H6vSA5GGtY7rGHoWPYewwPaB0fDrlAcO0SUkg3MTZew7F2AyB7KAqj7s+ck8RAREQEREBMZxTjfg2VVip7bLQzKqlF+WvbvwXZQW+cYUdT19DMnMLzNwazU1+Gpo2EMGFqFirEDZdWykFXTrjt37jEDnqOPnxHSrTXajwiBayFAFYqG2Dey732spIHbcOuek4azmdUJUVWWP4/1cKCi5b6t9YJy7ABdnTqc58pwXhGopew6e2opaQ7+MrMVfYqM67CN4YIDtOOuTnBwPPxLlVrCWBofOq+s7Lqy6EfUxp9rDPU5+bP3QMlp+YKmv8Aq53Jd4S2hWxgh92VVgSrMu05APbqMieJObdx02zS3uupQPWwaoDG3cwYNYCCAfT7szsPLKsXLlVzXSqeENvhPR4mHqPXb/fOg9AQcgkRw/lw1jQjxA31WtkJ2437qwmQM/L2zjrA+Wc1rmtUpssZzcAA1a4GmuWmwku4HVmGAOuPSdt3MyDeorsewXnTpWu3c7ipbCVJYAKEOSzEYwfbPmp5RTfUbRVctf1k7HrDDOq1KXKRuyAVClc+efKLeWXDtbXaq3fWGvrLKSuHoSp6nAIJBC5yCCDjvgghl9Bq2dSXpelgcFXKnyB3KyEgr19j0PSeLQcfNxVk013gPnZedgUjBIfZu3hGx0OOuQcYOZ7NFXaUPjmssSelYIULjG3LHLHv16d+3SY/hPDNTQK6fFpbTVjahKN4pRVxWh+bbkDbl/PH2RnMDr0/NoegX/VrQrGoVLuqLP47qqdrCF6sM7sT43NvSkppL7PFdqhhqRi2s2+JW2bAOngv1GQemDPDpOSP7lGmsXS7M0bmqqKm1abFZvF69WYL38ixMyel5fZU0iGxSNNaXUhdu5PBurQEDoHxaMkdCVJwM9A46nmtVIVabLHNz0hQa161JvY5dwMY98ztu5mrXxAUsLo6VCtdpZ7La1sVE+bB6N1JIA2k5wMzzvygj2K1hS1Bfbea3rDA+LXsC9SR075x+U5ajlgl7HrtFdnjV30/JlUNenFBVl3DcrJvHQrjd07ZgeluOFKbbbqLafCGSpKOX6dBXsY7mJ+UDockDzBnTq+Zdpo8PT23pqAPCdGqAJNb2YO91I+RCc4x5TlruC26gIt1yitbFsK0q9ZOxSUBffkYs2vkY+wB6k8NHyz4fgKLSa6L3urDAlgtlVqeGXLZOGtYhj5ADHnA5vzOnZK7LLTbZSlS7dzGkkWNksFVB33EjuB3IB67eba60sa6u2lqmrW2sgMyi5ttdg2Eh6yc9VyflbpkETinLLI4sruAtW66wFkypTUMGsqZQwPdUIYEdVHTGQeT8uO7PZZcDa1lDfKmFWvTXeIlYBYkkkvlif2u2BiBkKOKo9prX5j4SXBxgqVsZ1XaQev2CfTBE8acx7n1Cpp7rBRuVipTJdFVigQsGBIYbSQAcHywS4Xy2un1FtlbEVvWqLTjpWVssdth8lJsJ29gc46HA6xwOw6xb2akBN21kQrY6OpC02nOGRSdw9SF6DByHG3nOnYz1hrUBqRXGFQvfjYm5iApAZCc9t6jqTidmr5jetqFOjvLXdFG6kYYI7sjZs7hUJyMjtgz4nAnr071Vmhi11trLZXlHW7UWWNWwHs+N3XqOx7TjoOW2rXRg2A/V7LHIAOMWpcorTJJVE8UAZz8qAQO3T8yKxvPhOtdPiBrC1eCaWKvhQ5cdVOMgdp208yUMdMFYk6ms209O6KisSfQ4YdPv9Jihyi+NUv9zKLzb+tWoi7F9u5lZ8/MApK/gvpO+rlHZd4qW4Iv8SsFeiVlLQ9S48i99zZ91HZRAyHAuNfWqxYKnStgGrZih3q3Y/Ix2kdipwQZkphOBcEsqtttsandYqqwpQorshcm51JP6xtwBx5KOp6YzcBERAREQEREBERAREQEREBERAREQEREBERAREQEREBERAREQEREBERAREQEREBERAREQEREBERAREQEREBERAREQEREBERAREQEREBERAREQEREBERAREQEREBERAREQEREBERAREQEREBERAREQEREBERAREQEREBERAREQEREBERAREQEREBERAREQEREBERAREQEREBERAREQEREBERAREQEREBERAREQEREBERAREQEREBERAREQEREBERA/9k="/>
          <p:cNvSpPr>
            <a:spLocks noChangeAspect="1" noChangeArrowheads="1"/>
          </p:cNvSpPr>
          <p:nvPr/>
        </p:nvSpPr>
        <p:spPr bwMode="auto">
          <a:xfrm>
            <a:off x="2667002" y="-966788"/>
            <a:ext cx="1693069" cy="2028826"/>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 name="Slide Number Placeholder 4"/>
          <p:cNvSpPr>
            <a:spLocks noGrp="1"/>
          </p:cNvSpPr>
          <p:nvPr>
            <p:ph type="sldNum" sz="quarter" idx="12"/>
          </p:nvPr>
        </p:nvSpPr>
        <p:spPr/>
        <p:txBody>
          <a:bodyPr/>
          <a:lstStyle/>
          <a:p>
            <a:fld id="{550D09E1-CAB4-408E-A298-59F1CA6C6FDF}" type="slidenum">
              <a:rPr lang="zh-TW" altLang="en-US" smtClean="0"/>
              <a:pPr/>
              <a:t>13</a:t>
            </a:fld>
            <a:endParaRPr lang="zh-TW" altLang="en-US"/>
          </a:p>
        </p:txBody>
      </p:sp>
      <p:grpSp>
        <p:nvGrpSpPr>
          <p:cNvPr id="18" name="Gruppieren 17"/>
          <p:cNvGrpSpPr/>
          <p:nvPr/>
        </p:nvGrpSpPr>
        <p:grpSpPr>
          <a:xfrm>
            <a:off x="463296" y="5144982"/>
            <a:ext cx="11031951" cy="1713018"/>
            <a:chOff x="463296" y="5144982"/>
            <a:chExt cx="11031951" cy="1713018"/>
          </a:xfrm>
        </p:grpSpPr>
        <p:pic>
          <p:nvPicPr>
            <p:cNvPr id="19" name="Grafik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2" y="5144982"/>
              <a:ext cx="1493291" cy="1713018"/>
            </a:xfrm>
            <a:prstGeom prst="rect">
              <a:avLst/>
            </a:prstGeom>
          </p:spPr>
        </p:pic>
        <p:pic>
          <p:nvPicPr>
            <p:cNvPr id="20" name="Grafik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7331" y="5755811"/>
              <a:ext cx="3137916" cy="795019"/>
            </a:xfrm>
            <a:prstGeom prst="rect">
              <a:avLst/>
            </a:prstGeom>
          </p:spPr>
        </p:pic>
        <p:pic>
          <p:nvPicPr>
            <p:cNvPr id="21" name="Grafik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9622" y="5893916"/>
              <a:ext cx="2380628" cy="483232"/>
            </a:xfrm>
            <a:prstGeom prst="rect">
              <a:avLst/>
            </a:prstGeom>
          </p:spPr>
        </p:pic>
        <p:pic>
          <p:nvPicPr>
            <p:cNvPr id="22" name="Grafik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57359" y="5542212"/>
              <a:ext cx="922977" cy="927668"/>
            </a:xfrm>
            <a:prstGeom prst="rect">
              <a:avLst/>
            </a:prstGeom>
          </p:spPr>
        </p:pic>
        <p:pic>
          <p:nvPicPr>
            <p:cNvPr id="23" name="Grafik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3296" y="5683136"/>
              <a:ext cx="2203706" cy="786744"/>
            </a:xfrm>
            <a:prstGeom prst="rect">
              <a:avLst/>
            </a:prstGeom>
          </p:spPr>
        </p:pic>
        <p:sp>
          <p:nvSpPr>
            <p:cNvPr id="24" name="Textfeld 23"/>
            <p:cNvSpPr txBox="1"/>
            <p:nvPr/>
          </p:nvSpPr>
          <p:spPr>
            <a:xfrm>
              <a:off x="4606767" y="6542364"/>
              <a:ext cx="6888480" cy="261610"/>
            </a:xfrm>
            <a:prstGeom prst="rect">
              <a:avLst/>
            </a:prstGeom>
            <a:noFill/>
          </p:spPr>
          <p:txBody>
            <a:bodyPr wrap="square" rtlCol="0">
              <a:spAutoFit/>
            </a:bodyPr>
            <a:lstStyle/>
            <a:p>
              <a:r>
                <a:rPr lang="en-GB" sz="1100" dirty="0" smtClean="0">
                  <a:solidFill>
                    <a:schemeClr val="tx1">
                      <a:lumMod val="50000"/>
                      <a:lumOff val="50000"/>
                    </a:schemeClr>
                  </a:solidFill>
                </a:rPr>
                <a:t>Source</a:t>
              </a:r>
              <a:r>
                <a:rPr lang="en-GB" sz="1100" dirty="0" smtClean="0">
                  <a:solidFill>
                    <a:schemeClr val="tx1">
                      <a:lumMod val="50000"/>
                      <a:lumOff val="50000"/>
                    </a:schemeClr>
                  </a:solidFill>
                </a:rPr>
                <a:t>: </a:t>
              </a:r>
              <a:r>
                <a:rPr lang="fr-FR" sz="1100" dirty="0">
                  <a:solidFill>
                    <a:schemeClr val="tx1">
                      <a:lumMod val="50000"/>
                      <a:lumOff val="50000"/>
                    </a:schemeClr>
                  </a:solidFill>
                </a:rPr>
                <a:t>tous les logos disposent des autorisations nécessaires de la part des organisations/entreprises concernées</a:t>
              </a:r>
              <a:endParaRPr lang="en-GB" sz="1100" dirty="0">
                <a:solidFill>
                  <a:schemeClr val="tx1">
                    <a:lumMod val="50000"/>
                    <a:lumOff val="50000"/>
                  </a:schemeClr>
                </a:solidFill>
              </a:endParaRPr>
            </a:p>
          </p:txBody>
        </p:sp>
      </p:grpSp>
    </p:spTree>
    <p:extLst>
      <p:ext uri="{BB962C8B-B14F-4D97-AF65-F5344CB8AC3E}">
        <p14:creationId xmlns:p14="http://schemas.microsoft.com/office/powerpoint/2010/main" val="987188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47555" y="1206287"/>
            <a:ext cx="8229600" cy="1143000"/>
          </a:xfrm>
        </p:spPr>
        <p:txBody>
          <a:bodyPr/>
          <a:lstStyle/>
          <a:p>
            <a:pPr eaLnBrk="1" hangingPunct="1"/>
            <a:r>
              <a:rPr lang="fr-FR" dirty="0" smtClean="0">
                <a:solidFill>
                  <a:srgbClr val="006600"/>
                </a:solidFill>
              </a:rPr>
              <a:t>Comment cela fonctionne-t-il ?</a:t>
            </a:r>
          </a:p>
        </p:txBody>
      </p:sp>
      <p:sp>
        <p:nvSpPr>
          <p:cNvPr id="10243" name="Rectangle 3"/>
          <p:cNvSpPr>
            <a:spLocks noGrp="1" noChangeArrowheads="1"/>
          </p:cNvSpPr>
          <p:nvPr>
            <p:ph idx="1"/>
          </p:nvPr>
        </p:nvSpPr>
        <p:spPr>
          <a:xfrm>
            <a:off x="273975" y="2212643"/>
            <a:ext cx="11428168" cy="4525963"/>
          </a:xfrm>
        </p:spPr>
        <p:txBody>
          <a:bodyPr>
            <a:normAutofit/>
          </a:bodyPr>
          <a:lstStyle/>
          <a:p>
            <a:pPr eaLnBrk="1" hangingPunct="1"/>
            <a:r>
              <a:rPr lang="fr-FR" dirty="0" smtClean="0"/>
              <a:t>Vérification de la conformité aux exigences légales dans la forêt </a:t>
            </a:r>
          </a:p>
          <a:p>
            <a:pPr eaLnBrk="1" hangingPunct="1"/>
            <a:r>
              <a:rPr lang="fr-FR" dirty="0" smtClean="0"/>
              <a:t>Élaboration et vérification d’un système de chaîne de contrôle couvrant  le flux du bois de l’entreprise forestière au point de vente (contrôle de la chaîne d’approvisionnement</a:t>
            </a:r>
            <a:r>
              <a:rPr lang="en-US" dirty="0" smtClean="0"/>
              <a:t>)</a:t>
            </a:r>
            <a:r>
              <a:rPr lang="en-US" dirty="0"/>
              <a:t/>
            </a:r>
            <a:br>
              <a:rPr lang="en-US" dirty="0"/>
            </a:br>
            <a:r>
              <a:rPr lang="en-US" dirty="0"/>
              <a:t/>
            </a:r>
            <a:br>
              <a:rPr lang="en-US" dirty="0"/>
            </a:br>
            <a:endParaRPr lang="en-US" dirty="0"/>
          </a:p>
        </p:txBody>
      </p:sp>
      <p:sp>
        <p:nvSpPr>
          <p:cNvPr id="2" name="Slide Number Placeholder 1"/>
          <p:cNvSpPr>
            <a:spLocks noGrp="1"/>
          </p:cNvSpPr>
          <p:nvPr>
            <p:ph type="sldNum" sz="quarter" idx="12"/>
          </p:nvPr>
        </p:nvSpPr>
        <p:spPr/>
        <p:txBody>
          <a:bodyPr/>
          <a:lstStyle/>
          <a:p>
            <a:fld id="{550D09E1-CAB4-408E-A298-59F1CA6C6FDF}" type="slidenum">
              <a:rPr lang="zh-TW" altLang="en-US" smtClean="0"/>
              <a:pPr/>
              <a:t>14</a:t>
            </a:fld>
            <a:endParaRPr lang="zh-TW" altLang="en-US"/>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2799" y="4655246"/>
            <a:ext cx="8869680" cy="1100328"/>
          </a:xfrm>
          <a:prstGeom prst="rect">
            <a:avLst/>
          </a:prstGeom>
        </p:spPr>
      </p:pic>
      <p:sp>
        <p:nvSpPr>
          <p:cNvPr id="7" name="TextBox 6"/>
          <p:cNvSpPr txBox="1"/>
          <p:nvPr/>
        </p:nvSpPr>
        <p:spPr>
          <a:xfrm>
            <a:off x="2074175" y="6115661"/>
            <a:ext cx="6535638" cy="584775"/>
          </a:xfrm>
          <a:prstGeom prst="rect">
            <a:avLst/>
          </a:prstGeom>
          <a:noFill/>
        </p:spPr>
        <p:txBody>
          <a:bodyPr wrap="square" rtlCol="0">
            <a:spAutoFit/>
          </a:bodyPr>
          <a:lstStyle/>
          <a:p>
            <a:pPr algn="ctr"/>
            <a:r>
              <a:rPr lang="fr-FR" sz="1600" dirty="0" smtClean="0"/>
              <a:t>Des contrôles sont-ils en place pour s’assurer que le bois provient d’une forêt légale et n’a pas été mélangé avec ou remplacé par d’autre bois ?</a:t>
            </a:r>
            <a:endParaRPr lang="fr-FR" sz="1600" dirty="0"/>
          </a:p>
        </p:txBody>
      </p:sp>
      <p:sp>
        <p:nvSpPr>
          <p:cNvPr id="8" name="TextBox 7"/>
          <p:cNvSpPr txBox="1"/>
          <p:nvPr/>
        </p:nvSpPr>
        <p:spPr>
          <a:xfrm>
            <a:off x="253275" y="6115661"/>
            <a:ext cx="1872208" cy="584775"/>
          </a:xfrm>
          <a:prstGeom prst="rect">
            <a:avLst/>
          </a:prstGeom>
          <a:noFill/>
        </p:spPr>
        <p:txBody>
          <a:bodyPr wrap="square" rtlCol="0">
            <a:spAutoFit/>
          </a:bodyPr>
          <a:lstStyle/>
          <a:p>
            <a:pPr algn="ctr"/>
            <a:r>
              <a:rPr lang="fr-FR" sz="1600" dirty="0" smtClean="0"/>
              <a:t>La forêt est-elle gérée légalement ?</a:t>
            </a:r>
            <a:endParaRPr lang="fr-FR" sz="1600" dirty="0"/>
          </a:p>
        </p:txBody>
      </p:sp>
      <p:sp>
        <p:nvSpPr>
          <p:cNvPr id="9" name="Right Arrow 8"/>
          <p:cNvSpPr/>
          <p:nvPr/>
        </p:nvSpPr>
        <p:spPr>
          <a:xfrm rot="5400000">
            <a:off x="1043362" y="5809871"/>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rot="16200000">
            <a:off x="2134323" y="5803066"/>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Arrow 10"/>
          <p:cNvSpPr/>
          <p:nvPr/>
        </p:nvSpPr>
        <p:spPr>
          <a:xfrm rot="16200000">
            <a:off x="8308939" y="5806404"/>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2124501" y="4262644"/>
            <a:ext cx="6535638" cy="338554"/>
          </a:xfrm>
          <a:prstGeom prst="rect">
            <a:avLst/>
          </a:prstGeom>
          <a:noFill/>
        </p:spPr>
        <p:txBody>
          <a:bodyPr wrap="square" rtlCol="0">
            <a:spAutoFit/>
          </a:bodyPr>
          <a:lstStyle/>
          <a:p>
            <a:pPr algn="ctr"/>
            <a:r>
              <a:rPr lang="fr-FR" sz="1600" dirty="0" smtClean="0"/>
              <a:t>Contrôle de la chaîne d’approvisionnement</a:t>
            </a:r>
            <a:endParaRPr lang="fr-FR" sz="1600" dirty="0"/>
          </a:p>
        </p:txBody>
      </p:sp>
      <p:sp>
        <p:nvSpPr>
          <p:cNvPr id="13" name="TextBox 12"/>
          <p:cNvSpPr txBox="1"/>
          <p:nvPr/>
        </p:nvSpPr>
        <p:spPr>
          <a:xfrm>
            <a:off x="253275" y="4258088"/>
            <a:ext cx="1872208" cy="338554"/>
          </a:xfrm>
          <a:prstGeom prst="rect">
            <a:avLst/>
          </a:prstGeom>
          <a:noFill/>
        </p:spPr>
        <p:txBody>
          <a:bodyPr wrap="square" rtlCol="0">
            <a:spAutoFit/>
          </a:bodyPr>
          <a:lstStyle/>
          <a:p>
            <a:pPr algn="ctr"/>
            <a:r>
              <a:rPr lang="fr-FR" sz="1600" dirty="0" smtClean="0"/>
              <a:t>Gestion des forêts</a:t>
            </a:r>
            <a:endParaRPr lang="fr-FR" sz="1600" dirty="0"/>
          </a:p>
        </p:txBody>
      </p:sp>
    </p:spTree>
    <p:extLst>
      <p:ext uri="{BB962C8B-B14F-4D97-AF65-F5344CB8AC3E}">
        <p14:creationId xmlns:p14="http://schemas.microsoft.com/office/powerpoint/2010/main" val="1690637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64772"/>
            <a:ext cx="8229600" cy="1143000"/>
          </a:xfrm>
        </p:spPr>
        <p:txBody>
          <a:bodyPr/>
          <a:lstStyle/>
          <a:p>
            <a:r>
              <a:rPr lang="fr-FR" dirty="0" smtClean="0">
                <a:solidFill>
                  <a:srgbClr val="006600"/>
                </a:solidFill>
              </a:rPr>
              <a:t>Systèmes de vérification de la légalité</a:t>
            </a:r>
            <a:endParaRPr lang="fr-FR" dirty="0">
              <a:solidFill>
                <a:srgbClr val="006600"/>
              </a:solidFill>
            </a:endParaRPr>
          </a:p>
        </p:txBody>
      </p:sp>
      <p:sp>
        <p:nvSpPr>
          <p:cNvPr id="3" name="Content Placeholder 2"/>
          <p:cNvSpPr>
            <a:spLocks noGrp="1"/>
          </p:cNvSpPr>
          <p:nvPr>
            <p:ph idx="1"/>
          </p:nvPr>
        </p:nvSpPr>
        <p:spPr>
          <a:xfrm>
            <a:off x="348342" y="2149474"/>
            <a:ext cx="9789080" cy="4525963"/>
          </a:xfrm>
        </p:spPr>
        <p:txBody>
          <a:bodyPr>
            <a:noAutofit/>
          </a:bodyPr>
          <a:lstStyle/>
          <a:p>
            <a:r>
              <a:rPr lang="fr-FR" sz="2400" dirty="0" smtClean="0"/>
              <a:t>Moins bien connus que les systèmes de certification (par ex. </a:t>
            </a:r>
            <a:r>
              <a:rPr lang="fr-FR" sz="2400" dirty="0"/>
              <a:t>FSC®, </a:t>
            </a:r>
            <a:r>
              <a:rPr lang="fr-FR" sz="2400" dirty="0" smtClean="0"/>
              <a:t>PEFC)</a:t>
            </a:r>
          </a:p>
          <a:p>
            <a:pPr lvl="1">
              <a:buSzPct val="80000"/>
              <a:buFont typeface="Wingdings" panose="05000000000000000000" pitchFamily="2" charset="2"/>
              <a:buChar char="§"/>
            </a:pPr>
            <a:r>
              <a:rPr lang="fr-FR" dirty="0" smtClean="0"/>
              <a:t>Pas obligés d’appliquer de bonnes pratiques internationales (par ex. guide ISO) en matière de normalisation, de protocoles d’audit, d’étiquetage des produits</a:t>
            </a:r>
          </a:p>
          <a:p>
            <a:r>
              <a:rPr lang="fr-FR" sz="2400" dirty="0" smtClean="0"/>
              <a:t>Pas d’accréditation obligatoire pour les système de vérification de la légalité</a:t>
            </a:r>
          </a:p>
          <a:p>
            <a:r>
              <a:rPr lang="fr-FR" sz="2400" dirty="0" smtClean="0"/>
              <a:t>Utilisés par différents OC (beaucoup d’entre eux sont accrédités par </a:t>
            </a:r>
            <a:r>
              <a:rPr lang="fr-FR" sz="2400" dirty="0"/>
              <a:t>FSC®/PEFC</a:t>
            </a:r>
            <a:r>
              <a:rPr lang="fr-FR" sz="2400" dirty="0" smtClean="0"/>
              <a:t>)</a:t>
            </a:r>
          </a:p>
          <a:p>
            <a:r>
              <a:rPr lang="fr-FR" sz="2400" dirty="0" smtClean="0"/>
              <a:t>Varient en ce qui concerne :</a:t>
            </a:r>
          </a:p>
          <a:p>
            <a:pPr lvl="1">
              <a:buSzPct val="80000"/>
              <a:buFont typeface="Wingdings" panose="05000000000000000000" pitchFamily="2" charset="2"/>
              <a:buChar char="§"/>
            </a:pPr>
            <a:r>
              <a:rPr lang="fr-FR" dirty="0" smtClean="0"/>
              <a:t>La définition de la légalité</a:t>
            </a:r>
          </a:p>
          <a:p>
            <a:pPr lvl="1">
              <a:buSzPct val="80000"/>
              <a:buFont typeface="Wingdings" panose="05000000000000000000" pitchFamily="2" charset="2"/>
              <a:buChar char="§"/>
            </a:pPr>
            <a:r>
              <a:rPr lang="fr-FR" dirty="0" smtClean="0"/>
              <a:t>Les exigences de la chaîne de contrôle</a:t>
            </a:r>
          </a:p>
          <a:p>
            <a:pPr lvl="1">
              <a:buSzPct val="80000"/>
              <a:buFont typeface="Wingdings" panose="05000000000000000000" pitchFamily="2" charset="2"/>
              <a:buChar char="§"/>
            </a:pPr>
            <a:r>
              <a:rPr lang="fr-FR" dirty="0" smtClean="0"/>
              <a:t>Les procédures de vérification et les protocoles d’audit</a:t>
            </a:r>
            <a:endParaRPr lang="fr-FR"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15</a:t>
            </a:fld>
            <a:endParaRPr lang="zh-TW" altLang="en-US"/>
          </a:p>
        </p:txBody>
      </p:sp>
    </p:spTree>
    <p:extLst>
      <p:ext uri="{BB962C8B-B14F-4D97-AF65-F5344CB8AC3E}">
        <p14:creationId xmlns:p14="http://schemas.microsoft.com/office/powerpoint/2010/main" val="15836952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987" y="1178523"/>
            <a:ext cx="8229600" cy="1143000"/>
          </a:xfrm>
        </p:spPr>
        <p:txBody>
          <a:bodyPr>
            <a:normAutofit/>
          </a:bodyPr>
          <a:lstStyle/>
          <a:p>
            <a:r>
              <a:rPr lang="fr-FR" dirty="0" smtClean="0">
                <a:solidFill>
                  <a:srgbClr val="006600"/>
                </a:solidFill>
              </a:rPr>
              <a:t>Évaluation des systèmes disponibles</a:t>
            </a:r>
            <a:endParaRPr lang="fr-FR" dirty="0">
              <a:solidFill>
                <a:srgbClr val="006600"/>
              </a:solidFill>
            </a:endParaRPr>
          </a:p>
        </p:txBody>
      </p:sp>
      <p:sp>
        <p:nvSpPr>
          <p:cNvPr id="3" name="Content Placeholder 2"/>
          <p:cNvSpPr>
            <a:spLocks noGrp="1"/>
          </p:cNvSpPr>
          <p:nvPr>
            <p:ph idx="1"/>
          </p:nvPr>
        </p:nvSpPr>
        <p:spPr>
          <a:xfrm>
            <a:off x="323851" y="2206625"/>
            <a:ext cx="8221838" cy="4351338"/>
          </a:xfrm>
        </p:spPr>
        <p:txBody>
          <a:bodyPr/>
          <a:lstStyle/>
          <a:p>
            <a:r>
              <a:rPr lang="fr-FR" sz="2400" dirty="0" smtClean="0"/>
              <a:t>Au nom de ses membres, la Fédération européenne du négoce du bois (FEBO) a demandé à </a:t>
            </a:r>
            <a:r>
              <a:rPr lang="fr-FR" sz="2400" dirty="0" err="1" smtClean="0"/>
              <a:t>Proforest</a:t>
            </a:r>
            <a:r>
              <a:rPr lang="fr-FR" sz="2400" dirty="0" smtClean="0"/>
              <a:t> d’évaluer dans quelle mesure un éventail de systèmes de certification/ vérification disponibles garantit la conformité avec la législation applicable, comme l’exige le Règlement Bois de l’UE. </a:t>
            </a:r>
            <a:r>
              <a:rPr lang="fr-FR" sz="2400" dirty="0" smtClean="0">
                <a:hlinkClick r:id="rId3"/>
              </a:rPr>
              <a:t>http ://www.ettf.info/third-party-schemes-tested-against-eutr</a:t>
            </a:r>
            <a:r>
              <a:rPr lang="fr-FR" sz="2400" dirty="0" smtClean="0"/>
              <a:t> </a:t>
            </a:r>
          </a:p>
          <a:p>
            <a:r>
              <a:rPr lang="fr-FR" sz="2400" dirty="0" smtClean="0"/>
              <a:t>Uniquement à titre indicatif</a:t>
            </a:r>
          </a:p>
          <a:p>
            <a:r>
              <a:rPr lang="fr-FR" sz="2400" b="1" dirty="0" smtClean="0"/>
              <a:t>Important : résultat non approuvé par la CE ou toute autre autorité compétente! </a:t>
            </a:r>
          </a:p>
          <a:p>
            <a:endParaRPr lang="en-GB" sz="2000" dirty="0"/>
          </a:p>
          <a:p>
            <a:endParaRPr lang="en-GB"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16</a:t>
            </a:fld>
            <a:endParaRPr lang="zh-TW" altLang="en-US"/>
          </a:p>
        </p:txBody>
      </p:sp>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558846" y="2206625"/>
            <a:ext cx="3076203" cy="4351338"/>
          </a:xfrm>
          <a:prstGeom prst="rect">
            <a:avLst/>
          </a:prstGeom>
          <a:ln w="3175">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5096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5" y="1186543"/>
            <a:ext cx="8229600" cy="1143000"/>
          </a:xfrm>
        </p:spPr>
        <p:txBody>
          <a:bodyPr/>
          <a:lstStyle/>
          <a:p>
            <a:r>
              <a:rPr lang="fr-FR" dirty="0" smtClean="0">
                <a:solidFill>
                  <a:srgbClr val="006600"/>
                </a:solidFill>
              </a:rPr>
              <a:t>Résultats de l’évaluation</a:t>
            </a:r>
            <a:endParaRPr lang="fr-FR" dirty="0">
              <a:solidFill>
                <a:srgbClr val="0066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0734669"/>
              </p:ext>
            </p:extLst>
          </p:nvPr>
        </p:nvGraphicFramePr>
        <p:xfrm>
          <a:off x="462609" y="2206625"/>
          <a:ext cx="7501843" cy="4230549"/>
        </p:xfrm>
        <a:graphic>
          <a:graphicData uri="http://schemas.openxmlformats.org/drawingml/2006/table">
            <a:tbl>
              <a:tblPr firstRow="1" bandRow="1">
                <a:tableStyleId>{F5AB1C69-6EDB-4FF4-983F-18BD219EF322}</a:tableStyleId>
              </a:tblPr>
              <a:tblGrid>
                <a:gridCol w="3329470"/>
                <a:gridCol w="547887"/>
                <a:gridCol w="663787"/>
                <a:gridCol w="537351"/>
                <a:gridCol w="530512"/>
                <a:gridCol w="499872"/>
                <a:gridCol w="402336"/>
                <a:gridCol w="451104"/>
                <a:gridCol w="539524"/>
              </a:tblGrid>
              <a:tr h="814806">
                <a:tc>
                  <a:txBody>
                    <a:bodyPr/>
                    <a:lstStyle/>
                    <a:p>
                      <a:r>
                        <a:rPr lang="fr-FR" sz="1600" noProof="0" dirty="0" smtClean="0"/>
                        <a:t>Critères</a:t>
                      </a:r>
                      <a:endParaRPr lang="fr-FR" sz="1600" noProof="0" dirty="0"/>
                    </a:p>
                  </a:txBody>
                  <a:tcPr marL="61111" marR="61111" marT="40741" marB="40741"/>
                </a:tc>
                <a:tc>
                  <a:txBody>
                    <a:bodyPr/>
                    <a:lstStyle/>
                    <a:p>
                      <a:pPr algn="ctr"/>
                      <a:r>
                        <a:rPr lang="fr-FR" sz="1600" noProof="0" smtClean="0"/>
                        <a:t>BV</a:t>
                      </a:r>
                      <a:endParaRPr lang="fr-FR" sz="1600" noProof="0"/>
                    </a:p>
                  </a:txBody>
                  <a:tcPr marL="61111" marR="61111" marT="40741" marB="40741"/>
                </a:tc>
                <a:tc>
                  <a:txBody>
                    <a:bodyPr/>
                    <a:lstStyle/>
                    <a:p>
                      <a:pPr algn="ctr"/>
                      <a:r>
                        <a:rPr lang="fr-FR" sz="1600" noProof="0" dirty="0" smtClean="0"/>
                        <a:t>CertiSource</a:t>
                      </a:r>
                      <a:endParaRPr lang="fr-FR" sz="1600" noProof="0" dirty="0"/>
                    </a:p>
                  </a:txBody>
                  <a:tcPr marL="61111" marR="61111" marT="40741" marB="40741"/>
                </a:tc>
                <a:tc>
                  <a:txBody>
                    <a:bodyPr/>
                    <a:lstStyle/>
                    <a:p>
                      <a:pPr algn="ctr"/>
                      <a:r>
                        <a:rPr lang="fr-FR" sz="1600" noProof="0" smtClean="0"/>
                        <a:t>GFS</a:t>
                      </a:r>
                      <a:endParaRPr lang="fr-FR" sz="1600" noProof="0"/>
                    </a:p>
                  </a:txBody>
                  <a:tcPr marL="61111" marR="61111" marT="40741" marB="40741"/>
                </a:tc>
                <a:tc>
                  <a:txBody>
                    <a:bodyPr/>
                    <a:lstStyle/>
                    <a:p>
                      <a:pPr algn="ctr"/>
                      <a:r>
                        <a:rPr lang="fr-FR" sz="1600" noProof="0" smtClean="0"/>
                        <a:t>RA</a:t>
                      </a:r>
                      <a:r>
                        <a:rPr lang="fr-FR" sz="1600" baseline="0" noProof="0" smtClean="0"/>
                        <a:t> VLO</a:t>
                      </a:r>
                      <a:endParaRPr lang="fr-FR" sz="1600" noProof="0"/>
                    </a:p>
                  </a:txBody>
                  <a:tcPr marL="61111" marR="61111" marT="40741" marB="40741"/>
                </a:tc>
                <a:tc>
                  <a:txBody>
                    <a:bodyPr/>
                    <a:lstStyle/>
                    <a:p>
                      <a:pPr algn="ctr"/>
                      <a:r>
                        <a:rPr lang="fr-FR" sz="1600" noProof="0" smtClean="0"/>
                        <a:t>RA VLC</a:t>
                      </a:r>
                      <a:endParaRPr lang="fr-FR" sz="1600" noProof="0"/>
                    </a:p>
                  </a:txBody>
                  <a:tcPr marL="61111" marR="61111" marT="40741" marB="40741"/>
                </a:tc>
                <a:tc>
                  <a:txBody>
                    <a:bodyPr/>
                    <a:lstStyle/>
                    <a:p>
                      <a:pPr algn="ctr"/>
                      <a:r>
                        <a:rPr lang="fr-FR" sz="1600" noProof="0" smtClean="0"/>
                        <a:t>SA</a:t>
                      </a:r>
                      <a:endParaRPr lang="fr-FR" sz="1600" noProof="0"/>
                    </a:p>
                  </a:txBody>
                  <a:tcPr marL="61111" marR="61111" marT="40741" marB="40741"/>
                </a:tc>
                <a:tc>
                  <a:txBody>
                    <a:bodyPr/>
                    <a:lstStyle/>
                    <a:p>
                      <a:pPr algn="ctr"/>
                      <a:r>
                        <a:rPr lang="fr-FR" sz="1600" noProof="0" smtClean="0"/>
                        <a:t>SCS </a:t>
                      </a:r>
                      <a:endParaRPr lang="fr-FR" sz="1600" noProof="0"/>
                    </a:p>
                  </a:txBody>
                  <a:tcPr marL="61111" marR="61111" marT="40741" marB="40741"/>
                </a:tc>
                <a:tc>
                  <a:txBody>
                    <a:bodyPr/>
                    <a:lstStyle/>
                    <a:p>
                      <a:pPr algn="ctr"/>
                      <a:r>
                        <a:rPr lang="fr-FR" sz="1600" noProof="0" dirty="0" err="1" smtClean="0"/>
                        <a:t>NEPCon</a:t>
                      </a:r>
                      <a:endParaRPr lang="fr-FR" sz="1600" noProof="0" dirty="0"/>
                    </a:p>
                  </a:txBody>
                  <a:tcPr marL="61111" marR="61111" marT="40741" marB="40741"/>
                </a:tc>
              </a:tr>
              <a:tr h="402160">
                <a:tc>
                  <a:txBody>
                    <a:bodyPr/>
                    <a:lstStyle/>
                    <a:p>
                      <a:r>
                        <a:rPr lang="fr-FR" sz="1600" noProof="0" dirty="0" smtClean="0"/>
                        <a:t>Droit légal de récolter</a:t>
                      </a:r>
                      <a:endParaRPr lang="fr-FR" sz="1600" noProof="0" dirty="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 </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r>
              <a:tr h="570365">
                <a:tc>
                  <a:txBody>
                    <a:bodyPr/>
                    <a:lstStyle/>
                    <a:p>
                      <a:r>
                        <a:rPr lang="fr-FR" sz="1600" noProof="0" dirty="0" smtClean="0"/>
                        <a:t>Paiements des droits de récolter et du bois</a:t>
                      </a:r>
                      <a:endParaRPr lang="fr-FR" sz="1600" noProof="0" dirty="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r>
              <a:tr h="1303691">
                <a:tc>
                  <a:txBody>
                    <a:bodyPr/>
                    <a:lstStyle/>
                    <a:p>
                      <a:r>
                        <a:rPr lang="fr-FR" sz="1600" noProof="0" dirty="0" smtClean="0"/>
                        <a:t>Respect des exigences légales concernant</a:t>
                      </a:r>
                      <a:endParaRPr lang="fr-FR" sz="1600" baseline="0" noProof="0" dirty="0" smtClean="0"/>
                    </a:p>
                    <a:p>
                      <a:pPr marL="285750" indent="-285750">
                        <a:buFont typeface="Arial" panose="020B0604020202020204" pitchFamily="34" charset="0"/>
                        <a:buChar char="•"/>
                      </a:pPr>
                      <a:r>
                        <a:rPr lang="fr-FR" sz="1600" baseline="0" noProof="0" dirty="0" smtClean="0"/>
                        <a:t>L’environnement</a:t>
                      </a:r>
                    </a:p>
                    <a:p>
                      <a:pPr marL="285750" indent="-285750">
                        <a:buFont typeface="Arial" panose="020B0604020202020204" pitchFamily="34" charset="0"/>
                        <a:buChar char="•"/>
                      </a:pPr>
                      <a:r>
                        <a:rPr lang="fr-FR" sz="1600" baseline="0" noProof="0" dirty="0" smtClean="0"/>
                        <a:t>La gestion des forêts</a:t>
                      </a:r>
                    </a:p>
                    <a:p>
                      <a:pPr marL="285750" indent="-285750">
                        <a:buFont typeface="Arial" panose="020B0604020202020204" pitchFamily="34" charset="0"/>
                        <a:buChar char="•"/>
                      </a:pPr>
                      <a:r>
                        <a:rPr lang="fr-FR" sz="1600" baseline="0" noProof="0" dirty="0" smtClean="0"/>
                        <a:t>La préservation de la biodiversité</a:t>
                      </a:r>
                      <a:endParaRPr lang="fr-FR" sz="1600" noProof="0" dirty="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NC</a:t>
                      </a:r>
                      <a:endParaRPr lang="fr-FR" sz="1600" noProof="0"/>
                    </a:p>
                  </a:txBody>
                  <a:tcPr marL="61111" marR="61111" marT="40741" marB="40741"/>
                </a:tc>
                <a:tc>
                  <a:txBody>
                    <a:bodyPr/>
                    <a:lstStyle/>
                    <a:p>
                      <a:pPr algn="ctr"/>
                      <a:r>
                        <a:rPr lang="fr-FR" sz="1600" noProof="0" smtClean="0"/>
                        <a:t>P</a:t>
                      </a:r>
                      <a:endParaRPr lang="fr-FR" sz="1600" noProof="0"/>
                    </a:p>
                  </a:txBody>
                  <a:tcPr marL="61111" marR="61111" marT="40741" marB="40741"/>
                </a:tc>
                <a:tc>
                  <a:txBody>
                    <a:bodyPr/>
                    <a:lstStyle/>
                    <a:p>
                      <a:pPr algn="ctr"/>
                      <a:r>
                        <a:rPr lang="fr-FR" sz="1600" noProof="0" smtClean="0"/>
                        <a:t>NC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r>
              <a:tr h="570365">
                <a:tc>
                  <a:txBody>
                    <a:bodyPr/>
                    <a:lstStyle/>
                    <a:p>
                      <a:r>
                        <a:rPr lang="fr-FR" sz="1600" noProof="0" dirty="0" smtClean="0"/>
                        <a:t>Respect des droits juridiques des tiers relatifs à l’utilisation</a:t>
                      </a:r>
                      <a:r>
                        <a:rPr lang="fr-FR" sz="1600" baseline="0" noProof="0" dirty="0" smtClean="0"/>
                        <a:t> et la propriété</a:t>
                      </a:r>
                      <a:endParaRPr lang="fr-FR" sz="1600" noProof="0" dirty="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r>
              <a:tr h="402160">
                <a:tc>
                  <a:txBody>
                    <a:bodyPr/>
                    <a:lstStyle/>
                    <a:p>
                      <a:r>
                        <a:rPr lang="fr-FR" sz="1600" noProof="0" dirty="0" smtClean="0"/>
                        <a:t>Respect de la réglementation commerciale et douanière</a:t>
                      </a:r>
                      <a:endParaRPr lang="fr-FR" sz="1600" noProof="0" dirty="0"/>
                    </a:p>
                  </a:txBody>
                  <a:tcPr marL="61111" marR="61111" marT="40741" marB="40741"/>
                </a:tc>
                <a:tc>
                  <a:txBody>
                    <a:bodyPr/>
                    <a:lstStyle/>
                    <a:p>
                      <a:pPr algn="ctr"/>
                      <a:r>
                        <a:rPr lang="fr-FR" sz="1600" noProof="0" dirty="0" smtClean="0"/>
                        <a:t>NC</a:t>
                      </a:r>
                      <a:endParaRPr lang="fr-FR" sz="1600" noProof="0" dirty="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NC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smtClean="0"/>
                        <a:t>C</a:t>
                      </a:r>
                      <a:endParaRPr lang="fr-FR" sz="1600" noProof="0"/>
                    </a:p>
                  </a:txBody>
                  <a:tcPr marL="61111" marR="61111" marT="40741" marB="40741"/>
                </a:tc>
                <a:tc>
                  <a:txBody>
                    <a:bodyPr/>
                    <a:lstStyle/>
                    <a:p>
                      <a:pPr algn="ctr"/>
                      <a:r>
                        <a:rPr lang="fr-FR" sz="1600" noProof="0" dirty="0" smtClean="0"/>
                        <a:t>C</a:t>
                      </a:r>
                      <a:endParaRPr lang="fr-FR" sz="1600" noProof="0" dirty="0"/>
                    </a:p>
                  </a:txBody>
                  <a:tcPr marL="61111" marR="61111" marT="40741" marB="40741"/>
                </a:tc>
              </a:tr>
            </a:tbl>
          </a:graphicData>
        </a:graphic>
      </p:graphicFrame>
      <p:sp>
        <p:nvSpPr>
          <p:cNvPr id="3" name="Slide Number Placeholder 2"/>
          <p:cNvSpPr>
            <a:spLocks noGrp="1"/>
          </p:cNvSpPr>
          <p:nvPr>
            <p:ph type="sldNum" sz="quarter" idx="12"/>
          </p:nvPr>
        </p:nvSpPr>
        <p:spPr/>
        <p:txBody>
          <a:bodyPr/>
          <a:lstStyle/>
          <a:p>
            <a:fld id="{550D09E1-CAB4-408E-A298-59F1CA6C6FDF}" type="slidenum">
              <a:rPr lang="zh-TW" altLang="en-US" smtClean="0"/>
              <a:pPr/>
              <a:t>17</a:t>
            </a:fld>
            <a:endParaRPr lang="zh-TW" altLang="en-US"/>
          </a:p>
        </p:txBody>
      </p:sp>
      <p:sp>
        <p:nvSpPr>
          <p:cNvPr id="4" name="TextBox 3"/>
          <p:cNvSpPr txBox="1"/>
          <p:nvPr/>
        </p:nvSpPr>
        <p:spPr>
          <a:xfrm>
            <a:off x="8168640" y="2206625"/>
            <a:ext cx="3618352" cy="2462213"/>
          </a:xfrm>
          <a:prstGeom prst="rect">
            <a:avLst/>
          </a:prstGeom>
          <a:noFill/>
        </p:spPr>
        <p:txBody>
          <a:bodyPr wrap="square" rtlCol="0">
            <a:spAutoFit/>
          </a:bodyPr>
          <a:lstStyle/>
          <a:p>
            <a:r>
              <a:rPr lang="fr-FR" sz="1400" b="1" dirty="0" smtClean="0"/>
              <a:t>C</a:t>
            </a:r>
            <a:r>
              <a:rPr lang="fr-FR" sz="1400" dirty="0" smtClean="0"/>
              <a:t> = respect</a:t>
            </a:r>
          </a:p>
          <a:p>
            <a:r>
              <a:rPr lang="fr-FR" sz="1400" b="1" dirty="0" smtClean="0"/>
              <a:t>P</a:t>
            </a:r>
            <a:r>
              <a:rPr lang="fr-FR" sz="1400" dirty="0" smtClean="0"/>
              <a:t> = respect partiel</a:t>
            </a:r>
          </a:p>
          <a:p>
            <a:r>
              <a:rPr lang="fr-FR" sz="1400" b="1" dirty="0" smtClean="0"/>
              <a:t>NC</a:t>
            </a:r>
            <a:r>
              <a:rPr lang="fr-FR" sz="1400" dirty="0" smtClean="0"/>
              <a:t> = non-respect</a:t>
            </a:r>
          </a:p>
          <a:p>
            <a:r>
              <a:rPr lang="fr-FR" sz="1400" b="1" dirty="0" smtClean="0"/>
              <a:t>BV</a:t>
            </a:r>
            <a:r>
              <a:rPr lang="fr-FR" sz="1400" dirty="0" smtClean="0"/>
              <a:t> = Bureau Veritas </a:t>
            </a:r>
          </a:p>
          <a:p>
            <a:r>
              <a:rPr lang="fr-FR" sz="1400" b="1" dirty="0" smtClean="0"/>
              <a:t>GFS</a:t>
            </a:r>
            <a:r>
              <a:rPr lang="fr-FR" sz="1400" dirty="0" smtClean="0"/>
              <a:t> = Global </a:t>
            </a:r>
            <a:r>
              <a:rPr lang="fr-FR" sz="1400" dirty="0" err="1" smtClean="0"/>
              <a:t>Forestry</a:t>
            </a:r>
            <a:r>
              <a:rPr lang="fr-FR" sz="1400" dirty="0" smtClean="0"/>
              <a:t> Services</a:t>
            </a:r>
          </a:p>
          <a:p>
            <a:r>
              <a:rPr lang="fr-FR" sz="1400" b="1" dirty="0" smtClean="0"/>
              <a:t>RA VLO </a:t>
            </a:r>
            <a:r>
              <a:rPr lang="fr-FR" sz="1400" dirty="0" smtClean="0"/>
              <a:t>= </a:t>
            </a:r>
            <a:r>
              <a:rPr lang="fr-FR" sz="1400" dirty="0" err="1" smtClean="0"/>
              <a:t>Rainforest</a:t>
            </a:r>
            <a:r>
              <a:rPr lang="fr-FR" sz="1400" dirty="0" smtClean="0"/>
              <a:t> Alliance – Vérification de l’origine légale</a:t>
            </a:r>
          </a:p>
          <a:p>
            <a:r>
              <a:rPr lang="fr-FR" sz="1400" b="1" dirty="0" smtClean="0"/>
              <a:t>RA VLC </a:t>
            </a:r>
            <a:r>
              <a:rPr lang="fr-FR" sz="1400" dirty="0" smtClean="0"/>
              <a:t>= </a:t>
            </a:r>
            <a:r>
              <a:rPr lang="fr-FR" sz="1400" dirty="0" err="1" smtClean="0"/>
              <a:t>Rainforest</a:t>
            </a:r>
            <a:r>
              <a:rPr lang="fr-FR" sz="1400" dirty="0" smtClean="0"/>
              <a:t> Alliance – Vérification de la conformité légale</a:t>
            </a:r>
          </a:p>
          <a:p>
            <a:r>
              <a:rPr lang="fr-FR" sz="1400" b="1" dirty="0" smtClean="0"/>
              <a:t>SA</a:t>
            </a:r>
            <a:r>
              <a:rPr lang="fr-FR" sz="1400" dirty="0" smtClean="0"/>
              <a:t> = </a:t>
            </a:r>
            <a:r>
              <a:rPr lang="fr-FR" sz="1400" dirty="0" err="1" smtClean="0"/>
              <a:t>Soil</a:t>
            </a:r>
            <a:r>
              <a:rPr lang="fr-FR" sz="1400" dirty="0" smtClean="0"/>
              <a:t> Association </a:t>
            </a:r>
            <a:r>
              <a:rPr lang="en-GB" sz="1400" dirty="0"/>
              <a:t>Certification </a:t>
            </a:r>
            <a:r>
              <a:rPr lang="en-GB" sz="1400" dirty="0" smtClean="0"/>
              <a:t>Limited</a:t>
            </a:r>
            <a:endParaRPr lang="fr-FR" sz="1400" dirty="0" smtClean="0"/>
          </a:p>
          <a:p>
            <a:r>
              <a:rPr lang="fr-FR" sz="1400" b="1" dirty="0" smtClean="0"/>
              <a:t>SCS</a:t>
            </a:r>
            <a:r>
              <a:rPr lang="fr-FR" sz="1400" dirty="0" smtClean="0"/>
              <a:t> = </a:t>
            </a:r>
            <a:r>
              <a:rPr lang="en-GB" sz="1400" dirty="0"/>
              <a:t>SCS Global Services </a:t>
            </a:r>
          </a:p>
        </p:txBody>
      </p:sp>
    </p:spTree>
    <p:extLst>
      <p:ext uri="{BB962C8B-B14F-4D97-AF65-F5344CB8AC3E}">
        <p14:creationId xmlns:p14="http://schemas.microsoft.com/office/powerpoint/2010/main" val="34793875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92548"/>
            <a:ext cx="8229600" cy="1143000"/>
          </a:xfrm>
        </p:spPr>
        <p:txBody>
          <a:bodyPr>
            <a:normAutofit/>
          </a:bodyPr>
          <a:lstStyle/>
          <a:p>
            <a:r>
              <a:rPr lang="fr-FR" dirty="0" smtClean="0">
                <a:solidFill>
                  <a:srgbClr val="006600"/>
                </a:solidFill>
              </a:rPr>
              <a:t>Exigences de la chaîne de contrôle (1/3)</a:t>
            </a:r>
            <a:endParaRPr lang="fr-FR" dirty="0">
              <a:solidFill>
                <a:srgbClr val="006600"/>
              </a:solidFill>
            </a:endParaRPr>
          </a:p>
        </p:txBody>
      </p:sp>
      <p:sp>
        <p:nvSpPr>
          <p:cNvPr id="3" name="Content Placeholder 2"/>
          <p:cNvSpPr>
            <a:spLocks noGrp="1"/>
          </p:cNvSpPr>
          <p:nvPr>
            <p:ph idx="1"/>
          </p:nvPr>
        </p:nvSpPr>
        <p:spPr>
          <a:xfrm>
            <a:off x="359229" y="2206625"/>
            <a:ext cx="6792685" cy="4525963"/>
          </a:xfrm>
        </p:spPr>
        <p:txBody>
          <a:bodyPr>
            <a:normAutofit/>
          </a:bodyPr>
          <a:lstStyle/>
          <a:p>
            <a:r>
              <a:rPr lang="fr-FR" dirty="0" smtClean="0"/>
              <a:t>Tous les systèmes ont des exigences de la chaîne de contrôle pour la chaîne d’approvisionnement</a:t>
            </a:r>
          </a:p>
          <a:p>
            <a:r>
              <a:rPr lang="fr-FR" dirty="0" smtClean="0"/>
              <a:t>Il est interdit aux entreprises de mélanger du bois vérifié et non vérifié pendant la transformation, le stockage et le transport</a:t>
            </a:r>
            <a:endParaRPr lang="fr-FR"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18</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9040" y="2206625"/>
            <a:ext cx="4632960" cy="3096768"/>
          </a:xfrm>
          <a:prstGeom prst="rect">
            <a:avLst/>
          </a:prstGeom>
        </p:spPr>
      </p:pic>
    </p:spTree>
    <p:extLst>
      <p:ext uri="{BB962C8B-B14F-4D97-AF65-F5344CB8AC3E}">
        <p14:creationId xmlns:p14="http://schemas.microsoft.com/office/powerpoint/2010/main" val="7629421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1662"/>
            <a:ext cx="8229600" cy="1143000"/>
          </a:xfrm>
        </p:spPr>
        <p:txBody>
          <a:bodyPr>
            <a:normAutofit/>
          </a:bodyPr>
          <a:lstStyle/>
          <a:p>
            <a:r>
              <a:rPr lang="fr-FR" dirty="0" smtClean="0">
                <a:solidFill>
                  <a:srgbClr val="006600"/>
                </a:solidFill>
              </a:rPr>
              <a:t>Exigences de la chaîne de contrôle (2/3)</a:t>
            </a:r>
            <a:endParaRPr lang="fr-FR" dirty="0">
              <a:solidFill>
                <a:srgbClr val="006600"/>
              </a:solidFill>
            </a:endParaRPr>
          </a:p>
        </p:txBody>
      </p:sp>
      <p:sp>
        <p:nvSpPr>
          <p:cNvPr id="3" name="Content Placeholder 2"/>
          <p:cNvSpPr>
            <a:spLocks noGrp="1"/>
          </p:cNvSpPr>
          <p:nvPr>
            <p:ph idx="1"/>
          </p:nvPr>
        </p:nvSpPr>
        <p:spPr>
          <a:xfrm>
            <a:off x="348343" y="2206625"/>
            <a:ext cx="8229600" cy="4525963"/>
          </a:xfrm>
        </p:spPr>
        <p:txBody>
          <a:bodyPr>
            <a:normAutofit/>
          </a:bodyPr>
          <a:lstStyle/>
          <a:p>
            <a:r>
              <a:rPr lang="fr-FR" dirty="0" smtClean="0"/>
              <a:t>Certains systèmes (</a:t>
            </a:r>
            <a:r>
              <a:rPr lang="fr-FR" dirty="0" err="1" smtClean="0"/>
              <a:t>Rainforest</a:t>
            </a:r>
            <a:r>
              <a:rPr lang="fr-FR" dirty="0" smtClean="0"/>
              <a:t> Alliance, BV, GFS) autorisent le mélange d’autres bois vérifiés</a:t>
            </a:r>
          </a:p>
          <a:p>
            <a:pPr lvl="1">
              <a:buSzPct val="80000"/>
              <a:buFont typeface="Wingdings" panose="05000000000000000000" pitchFamily="2" charset="2"/>
              <a:buChar char="§"/>
            </a:pPr>
            <a:r>
              <a:rPr lang="fr-FR" dirty="0" smtClean="0"/>
              <a:t>RA : « </a:t>
            </a:r>
            <a:r>
              <a:rPr lang="fr-FR" i="1" dirty="0" smtClean="0"/>
              <a:t>L’organisation ne mélange pas du bois vérifié et du bois non vérifié pendant la transformation ; seuls les produits contenant 100% de bois vérifié (ou du bois vérifié et certifié selon une norme équivalente ou supérieure approuvée par </a:t>
            </a:r>
            <a:r>
              <a:rPr lang="fr-FR" i="1" dirty="0" err="1" smtClean="0"/>
              <a:t>SmartWood</a:t>
            </a:r>
            <a:r>
              <a:rPr lang="fr-FR" i="1" dirty="0" smtClean="0"/>
              <a:t>) peuvent prétendre à la certification </a:t>
            </a:r>
            <a:r>
              <a:rPr lang="fr-FR" i="1" dirty="0" err="1" smtClean="0"/>
              <a:t>SmartWood</a:t>
            </a:r>
            <a:r>
              <a:rPr lang="fr-FR" i="1" dirty="0" smtClean="0"/>
              <a:t>. » </a:t>
            </a:r>
            <a:r>
              <a:rPr lang="fr-FR" dirty="0" smtClean="0"/>
              <a:t>	</a:t>
            </a:r>
            <a:endParaRPr lang="fr-FR"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19</a:t>
            </a:fld>
            <a:endParaRPr lang="zh-TW"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1163" y="2174804"/>
            <a:ext cx="3100837" cy="4134449"/>
          </a:xfrm>
          <a:prstGeom prst="rect">
            <a:avLst/>
          </a:prstGeom>
        </p:spPr>
      </p:pic>
      <p:sp>
        <p:nvSpPr>
          <p:cNvPr id="7" name="Textfeld 7"/>
          <p:cNvSpPr txBox="1"/>
          <p:nvPr/>
        </p:nvSpPr>
        <p:spPr>
          <a:xfrm>
            <a:off x="8887632" y="6093809"/>
            <a:ext cx="2147777" cy="215444"/>
          </a:xfrm>
          <a:prstGeom prst="rect">
            <a:avLst/>
          </a:prstGeom>
          <a:noFill/>
        </p:spPr>
        <p:txBody>
          <a:bodyPr wrap="square" rtlCol="0">
            <a:spAutoFit/>
          </a:bodyPr>
          <a:lstStyle/>
          <a:p>
            <a:r>
              <a:rPr lang="de-DE" sz="800" dirty="0" smtClean="0">
                <a:solidFill>
                  <a:schemeClr val="bg1"/>
                </a:solidFill>
              </a:rPr>
              <a:t>©  GIZ/G. Burchards</a:t>
            </a:r>
            <a:endParaRPr lang="de-DE" sz="800" dirty="0">
              <a:solidFill>
                <a:schemeClr val="bg1"/>
              </a:solidFill>
            </a:endParaRPr>
          </a:p>
        </p:txBody>
      </p:sp>
    </p:spTree>
    <p:extLst>
      <p:ext uri="{BB962C8B-B14F-4D97-AF65-F5344CB8AC3E}">
        <p14:creationId xmlns:p14="http://schemas.microsoft.com/office/powerpoint/2010/main" val="3140305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dirty="0" smtClean="0">
                <a:solidFill>
                  <a:srgbClr val="006600"/>
                </a:solidFill>
                <a:cs typeface="Arial" panose="020B0604020202020204" pitchFamily="34" charset="0"/>
              </a:rPr>
              <a:t>Règlement Bois de l’UE – Formation des formateurs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Bois légal et vérification de la légalité</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75658"/>
            <a:ext cx="8229600" cy="1143000"/>
          </a:xfrm>
        </p:spPr>
        <p:txBody>
          <a:bodyPr>
            <a:normAutofit/>
          </a:bodyPr>
          <a:lstStyle/>
          <a:p>
            <a:r>
              <a:rPr lang="fr-FR" dirty="0" smtClean="0">
                <a:solidFill>
                  <a:srgbClr val="006600"/>
                </a:solidFill>
              </a:rPr>
              <a:t>Exigences de la chaîne de contrôle (3/3)</a:t>
            </a:r>
            <a:endParaRPr lang="fr-FR" dirty="0">
              <a:solidFill>
                <a:srgbClr val="006600"/>
              </a:solidFill>
            </a:endParaRPr>
          </a:p>
        </p:txBody>
      </p:sp>
      <p:sp>
        <p:nvSpPr>
          <p:cNvPr id="3" name="Content Placeholder 2"/>
          <p:cNvSpPr>
            <a:spLocks noGrp="1"/>
          </p:cNvSpPr>
          <p:nvPr>
            <p:ph idx="1"/>
          </p:nvPr>
        </p:nvSpPr>
        <p:spPr>
          <a:xfrm>
            <a:off x="359228" y="2206625"/>
            <a:ext cx="8746224" cy="5589240"/>
          </a:xfrm>
        </p:spPr>
        <p:txBody>
          <a:bodyPr>
            <a:noAutofit/>
          </a:bodyPr>
          <a:lstStyle/>
          <a:p>
            <a:r>
              <a:rPr lang="fr-FR" sz="2600" dirty="0" smtClean="0"/>
              <a:t>Mélange d’autres bois vérifiés – le Bureau Veritas</a:t>
            </a:r>
          </a:p>
          <a:p>
            <a:pPr lvl="1">
              <a:buSzPct val="80000"/>
              <a:buFont typeface="Wingdings" panose="05000000000000000000" pitchFamily="2" charset="2"/>
              <a:buChar char="§"/>
            </a:pPr>
            <a:r>
              <a:rPr lang="fr-FR" dirty="0" smtClean="0"/>
              <a:t>autorise le mélange de « bois acceptable » avec du bois vérifié : </a:t>
            </a:r>
          </a:p>
          <a:p>
            <a:pPr marL="1006475" lvl="2" indent="-230188"/>
            <a:r>
              <a:rPr lang="fr-FR" dirty="0" smtClean="0"/>
              <a:t>Un programme d’évaluation des fournisseurs est également considéré comme acceptable. Dans ce cas, l’entreprise demandant une certification OLB évalue ses fournisseurs. Le programme d’évaluation des fournisseurs ne garantit pas une conformité totale. </a:t>
            </a:r>
          </a:p>
          <a:p>
            <a:pPr marL="1006475" lvl="2" indent="-230188"/>
            <a:r>
              <a:rPr lang="fr-FR" dirty="0" smtClean="0"/>
              <a:t>Le système OLB reconnaît également le bois légal </a:t>
            </a:r>
            <a:r>
              <a:rPr lang="fr-FR" dirty="0" err="1" smtClean="0"/>
              <a:t>Kerhout</a:t>
            </a:r>
            <a:r>
              <a:rPr lang="fr-FR" dirty="0" smtClean="0"/>
              <a:t>. La liste des certificats </a:t>
            </a:r>
            <a:r>
              <a:rPr lang="fr-FR" dirty="0" err="1" smtClean="0"/>
              <a:t>Kerhout</a:t>
            </a:r>
            <a:r>
              <a:rPr lang="fr-FR" dirty="0" smtClean="0"/>
              <a:t> montre que la vérification de l’origine légale est acceptée mais qu’elle ne couvre pas toutes les exigences.	</a:t>
            </a:r>
          </a:p>
          <a:p>
            <a:r>
              <a:rPr lang="fr-FR" sz="2600" dirty="0" smtClean="0"/>
              <a:t>Mélange d’autres bois – Global </a:t>
            </a:r>
            <a:r>
              <a:rPr lang="fr-FR" sz="2600" dirty="0" err="1" smtClean="0"/>
              <a:t>Forestry</a:t>
            </a:r>
            <a:r>
              <a:rPr lang="fr-FR" sz="2600" dirty="0" smtClean="0"/>
              <a:t> Services</a:t>
            </a:r>
          </a:p>
          <a:p>
            <a:pPr lvl="1">
              <a:buSzPct val="80000"/>
              <a:buFont typeface="Wingdings" panose="05000000000000000000" pitchFamily="2" charset="2"/>
              <a:buChar char="§"/>
            </a:pPr>
            <a:r>
              <a:rPr lang="fr-FR" dirty="0" smtClean="0"/>
              <a:t>Accepte la VOL, qui ne couvre pas totalement toutes les exigences</a:t>
            </a:r>
            <a:endParaRPr lang="fr-FR"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20</a:t>
            </a:fld>
            <a:endParaRPr lang="zh-TW" altLang="en-US"/>
          </a:p>
        </p:txBody>
      </p:sp>
    </p:spTree>
    <p:extLst>
      <p:ext uri="{BB962C8B-B14F-4D97-AF65-F5344CB8AC3E}">
        <p14:creationId xmlns:p14="http://schemas.microsoft.com/office/powerpoint/2010/main" val="7725760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75658"/>
            <a:ext cx="9552416" cy="1143000"/>
          </a:xfrm>
        </p:spPr>
        <p:txBody>
          <a:bodyPr/>
          <a:lstStyle/>
          <a:p>
            <a:r>
              <a:rPr lang="fr-FR" dirty="0" smtClean="0">
                <a:solidFill>
                  <a:srgbClr val="006600"/>
                </a:solidFill>
              </a:rPr>
              <a:t>Démarche de certification de chaîne de contrôle (1/3)</a:t>
            </a:r>
            <a:endParaRPr lang="fr-FR" dirty="0">
              <a:solidFill>
                <a:srgbClr val="006600"/>
              </a:solidFill>
            </a:endParaRPr>
          </a:p>
        </p:txBody>
      </p:sp>
      <p:sp>
        <p:nvSpPr>
          <p:cNvPr id="3" name="Content Placeholder 2"/>
          <p:cNvSpPr>
            <a:spLocks noGrp="1"/>
          </p:cNvSpPr>
          <p:nvPr>
            <p:ph idx="1"/>
          </p:nvPr>
        </p:nvSpPr>
        <p:spPr>
          <a:xfrm>
            <a:off x="359228" y="2206625"/>
            <a:ext cx="8229600" cy="4525963"/>
          </a:xfrm>
        </p:spPr>
        <p:txBody>
          <a:bodyPr>
            <a:noAutofit/>
          </a:bodyPr>
          <a:lstStyle/>
          <a:p>
            <a:pPr marL="0" indent="0">
              <a:buNone/>
            </a:pPr>
            <a:r>
              <a:rPr lang="en-GB" dirty="0" smtClean="0"/>
              <a:t>1) </a:t>
            </a:r>
            <a:r>
              <a:rPr lang="fr-FR" dirty="0" smtClean="0"/>
              <a:t>Sur support papier : méthode traditionnelle</a:t>
            </a:r>
          </a:p>
          <a:p>
            <a:pPr lvl="1">
              <a:buSzPct val="80000"/>
              <a:buFont typeface="Wingdings" panose="05000000000000000000" pitchFamily="2" charset="2"/>
              <a:buChar char="§"/>
            </a:pPr>
            <a:r>
              <a:rPr lang="fr-FR" dirty="0" smtClean="0"/>
              <a:t>examine les preuves écrites pour confirmer que le bois provient d’une source légale</a:t>
            </a:r>
          </a:p>
          <a:p>
            <a:pPr lvl="1">
              <a:buSzPct val="80000"/>
              <a:buFont typeface="Wingdings" panose="05000000000000000000" pitchFamily="2" charset="2"/>
              <a:buChar char="§"/>
            </a:pPr>
            <a:r>
              <a:rPr lang="fr-FR" dirty="0" smtClean="0"/>
              <a:t>compare les informations concernant la quantité de bois brut vérifié acheté avec les informations concernant la quantité de produit vérifié vendu pour déterminer s’il y a des différences significatives</a:t>
            </a:r>
            <a:endParaRPr lang="fr-FR"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21</a:t>
            </a:fld>
            <a:endParaRPr lang="zh-TW" altLang="en-US"/>
          </a:p>
        </p:txBody>
      </p:sp>
    </p:spTree>
    <p:extLst>
      <p:ext uri="{BB962C8B-B14F-4D97-AF65-F5344CB8AC3E}">
        <p14:creationId xmlns:p14="http://schemas.microsoft.com/office/powerpoint/2010/main" val="4138267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53886"/>
            <a:ext cx="9462104" cy="1143000"/>
          </a:xfrm>
        </p:spPr>
        <p:txBody>
          <a:bodyPr/>
          <a:lstStyle/>
          <a:p>
            <a:r>
              <a:rPr lang="fr-FR" dirty="0" smtClean="0">
                <a:solidFill>
                  <a:srgbClr val="006600"/>
                </a:solidFill>
              </a:rPr>
              <a:t>Démarche de certification de chaîne de contrôle (2/3)</a:t>
            </a:r>
            <a:endParaRPr lang="fr-FR" dirty="0">
              <a:solidFill>
                <a:srgbClr val="006600"/>
              </a:solidFill>
            </a:endParaRPr>
          </a:p>
        </p:txBody>
      </p:sp>
      <p:sp>
        <p:nvSpPr>
          <p:cNvPr id="3" name="Content Placeholder 2"/>
          <p:cNvSpPr>
            <a:spLocks noGrp="1"/>
          </p:cNvSpPr>
          <p:nvPr>
            <p:ph idx="1"/>
          </p:nvPr>
        </p:nvSpPr>
        <p:spPr>
          <a:xfrm>
            <a:off x="359229" y="2206625"/>
            <a:ext cx="8229600" cy="4525963"/>
          </a:xfrm>
        </p:spPr>
        <p:txBody>
          <a:bodyPr>
            <a:noAutofit/>
          </a:bodyPr>
          <a:lstStyle/>
          <a:p>
            <a:pPr marL="0" indent="0">
              <a:buNone/>
            </a:pPr>
            <a:r>
              <a:rPr lang="en-GB" dirty="0" smtClean="0"/>
              <a:t>2) Tests </a:t>
            </a:r>
            <a:r>
              <a:rPr lang="fr-FR" dirty="0" smtClean="0"/>
              <a:t>ADN (utilisés par CertiSource)</a:t>
            </a:r>
          </a:p>
          <a:p>
            <a:pPr lvl="1">
              <a:buSzPct val="80000"/>
              <a:buFont typeface="Wingdings" panose="05000000000000000000" pitchFamily="2" charset="2"/>
              <a:buChar char="§"/>
            </a:pPr>
            <a:r>
              <a:rPr lang="fr-FR" dirty="0" smtClean="0"/>
              <a:t>En plus de l’approche sur support papier</a:t>
            </a:r>
          </a:p>
          <a:p>
            <a:pPr lvl="1">
              <a:buSzPct val="80000"/>
              <a:buFont typeface="Wingdings" panose="05000000000000000000" pitchFamily="2" charset="2"/>
              <a:buChar char="§"/>
            </a:pPr>
            <a:r>
              <a:rPr lang="fr-FR" dirty="0" smtClean="0"/>
              <a:t>Validation scientifique de la documentation </a:t>
            </a:r>
            <a:r>
              <a:rPr lang="fr-FR" dirty="0" err="1" smtClean="0"/>
              <a:t>CdC</a:t>
            </a:r>
            <a:r>
              <a:rPr lang="fr-FR" dirty="0" smtClean="0"/>
              <a:t> sur papier en comparant des échantillons d’ADN prélevés sur le même arbre à différents points dans la chaîne d’approvisionnement.</a:t>
            </a:r>
          </a:p>
          <a:p>
            <a:pPr lvl="1">
              <a:buSzPct val="80000"/>
              <a:buFont typeface="Wingdings" panose="05000000000000000000" pitchFamily="2" charset="2"/>
              <a:buChar char="§"/>
            </a:pPr>
            <a:r>
              <a:rPr lang="fr-FR" dirty="0" smtClean="0"/>
              <a:t>Si les échantillons d’ADN correspondent, compte tenu des seuils statistiques prédéfinis, la </a:t>
            </a:r>
            <a:r>
              <a:rPr lang="fr-FR" dirty="0" err="1" smtClean="0"/>
              <a:t>CdC</a:t>
            </a:r>
            <a:r>
              <a:rPr lang="fr-FR" dirty="0" smtClean="0"/>
              <a:t> est validée. </a:t>
            </a:r>
            <a:endParaRPr lang="fr-FR"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22</a:t>
            </a:fld>
            <a:endParaRPr lang="zh-TW" altLang="en-US"/>
          </a:p>
        </p:txBody>
      </p:sp>
    </p:spTree>
    <p:extLst>
      <p:ext uri="{BB962C8B-B14F-4D97-AF65-F5344CB8AC3E}">
        <p14:creationId xmlns:p14="http://schemas.microsoft.com/office/powerpoint/2010/main" val="4283458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7" y="1164771"/>
            <a:ext cx="9428239" cy="1143000"/>
          </a:xfrm>
        </p:spPr>
        <p:txBody>
          <a:bodyPr/>
          <a:lstStyle/>
          <a:p>
            <a:r>
              <a:rPr lang="fr-FR" dirty="0" smtClean="0">
                <a:solidFill>
                  <a:srgbClr val="006600"/>
                </a:solidFill>
              </a:rPr>
              <a:t>Démarche de certification de chaîne de contrôle </a:t>
            </a:r>
            <a:r>
              <a:rPr lang="en-GB" dirty="0" smtClean="0">
                <a:solidFill>
                  <a:srgbClr val="006600"/>
                </a:solidFill>
              </a:rPr>
              <a:t>(3/3)</a:t>
            </a:r>
            <a:endParaRPr lang="en-GB" dirty="0">
              <a:solidFill>
                <a:srgbClr val="006600"/>
              </a:solidFill>
            </a:endParaRPr>
          </a:p>
        </p:txBody>
      </p:sp>
      <p:sp>
        <p:nvSpPr>
          <p:cNvPr id="3" name="Content Placeholder 2"/>
          <p:cNvSpPr>
            <a:spLocks noGrp="1"/>
          </p:cNvSpPr>
          <p:nvPr>
            <p:ph idx="1"/>
          </p:nvPr>
        </p:nvSpPr>
        <p:spPr>
          <a:xfrm>
            <a:off x="359228" y="2206625"/>
            <a:ext cx="8229600" cy="4525963"/>
          </a:xfrm>
        </p:spPr>
        <p:txBody>
          <a:bodyPr>
            <a:normAutofit lnSpcReduction="10000"/>
          </a:bodyPr>
          <a:lstStyle/>
          <a:p>
            <a:r>
              <a:rPr lang="fr-FR" dirty="0" smtClean="0"/>
              <a:t>La plupart des systèmes sont spécifiques aux produits, c’est-à-dire que le champ d’application des produits est défini dans la vérification</a:t>
            </a:r>
          </a:p>
          <a:p>
            <a:r>
              <a:rPr lang="fr-FR" dirty="0" smtClean="0"/>
              <a:t>CertiSource : système par lots</a:t>
            </a:r>
          </a:p>
          <a:p>
            <a:pPr lvl="1"/>
            <a:r>
              <a:rPr lang="fr-FR" dirty="0" smtClean="0"/>
              <a:t>Exige que la légalité de chaque lot de bois soit vérifiée par rapport aux exigences</a:t>
            </a:r>
          </a:p>
          <a:p>
            <a:r>
              <a:rPr lang="fr-FR" dirty="0" smtClean="0"/>
              <a:t>Global </a:t>
            </a:r>
            <a:r>
              <a:rPr lang="fr-FR" dirty="0" err="1" smtClean="0"/>
              <a:t>Forestry</a:t>
            </a:r>
            <a:r>
              <a:rPr lang="fr-FR" dirty="0" smtClean="0"/>
              <a:t> Services (GFS) : performance de l’entreprise</a:t>
            </a:r>
          </a:p>
          <a:p>
            <a:pPr lvl="1"/>
            <a:r>
              <a:rPr lang="fr-FR" dirty="0" smtClean="0"/>
              <a:t>Non spécifique au produit</a:t>
            </a:r>
          </a:p>
          <a:p>
            <a:pPr lvl="1"/>
            <a:r>
              <a:rPr lang="fr-FR" dirty="0" smtClean="0"/>
              <a:t>Évalue la performance de l’entreprise et assure la traçabilité du bois, du fournisseur jusqu’à la source forestière</a:t>
            </a:r>
            <a:endParaRPr lang="fr-FR"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23</a:t>
            </a:fld>
            <a:endParaRPr lang="zh-TW" altLang="en-US"/>
          </a:p>
        </p:txBody>
      </p:sp>
    </p:spTree>
    <p:extLst>
      <p:ext uri="{BB962C8B-B14F-4D97-AF65-F5344CB8AC3E}">
        <p14:creationId xmlns:p14="http://schemas.microsoft.com/office/powerpoint/2010/main" val="31156092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91859"/>
            <a:ext cx="8229600" cy="1143000"/>
          </a:xfrm>
        </p:spPr>
        <p:txBody>
          <a:bodyPr/>
          <a:lstStyle/>
          <a:p>
            <a:r>
              <a:rPr lang="fr-FR" dirty="0" smtClean="0">
                <a:solidFill>
                  <a:srgbClr val="006600"/>
                </a:solidFill>
              </a:rPr>
              <a:t>Exigences de vérification</a:t>
            </a:r>
            <a:endParaRPr lang="fr-FR" dirty="0">
              <a:solidFill>
                <a:srgbClr val="006600"/>
              </a:solidFill>
            </a:endParaRPr>
          </a:p>
        </p:txBody>
      </p:sp>
      <p:sp>
        <p:nvSpPr>
          <p:cNvPr id="3" name="Content Placeholder 2"/>
          <p:cNvSpPr>
            <a:spLocks noGrp="1"/>
          </p:cNvSpPr>
          <p:nvPr>
            <p:ph idx="1"/>
          </p:nvPr>
        </p:nvSpPr>
        <p:spPr>
          <a:xfrm>
            <a:off x="359228" y="2206625"/>
            <a:ext cx="9040804" cy="4389247"/>
          </a:xfrm>
        </p:spPr>
        <p:txBody>
          <a:bodyPr>
            <a:normAutofit fontScale="92500" lnSpcReduction="10000"/>
          </a:bodyPr>
          <a:lstStyle/>
          <a:p>
            <a:r>
              <a:rPr lang="fr-FR" dirty="0" smtClean="0"/>
              <a:t>Bureau Veritas, </a:t>
            </a:r>
            <a:r>
              <a:rPr lang="fr-FR" dirty="0" err="1" smtClean="0"/>
              <a:t>NEPCon</a:t>
            </a:r>
            <a:r>
              <a:rPr lang="fr-FR" dirty="0" smtClean="0"/>
              <a:t>, </a:t>
            </a:r>
            <a:r>
              <a:rPr lang="fr-FR" dirty="0" err="1" smtClean="0"/>
              <a:t>SmartWood</a:t>
            </a:r>
            <a:r>
              <a:rPr lang="fr-FR" dirty="0" smtClean="0"/>
              <a:t>, SCS Global Services, </a:t>
            </a:r>
            <a:r>
              <a:rPr lang="fr-FR" dirty="0" err="1" smtClean="0"/>
              <a:t>Soil</a:t>
            </a:r>
            <a:r>
              <a:rPr lang="fr-FR" dirty="0" smtClean="0"/>
              <a:t> Association Certification Limited</a:t>
            </a:r>
          </a:p>
          <a:p>
            <a:pPr lvl="1">
              <a:buSzPct val="80000"/>
              <a:buFont typeface="Wingdings" panose="05000000000000000000" pitchFamily="2" charset="2"/>
              <a:buChar char="§"/>
            </a:pPr>
            <a:r>
              <a:rPr lang="fr-FR" dirty="0" smtClean="0"/>
              <a:t>Réalisée par les organismes de certification eux-mêmes</a:t>
            </a:r>
          </a:p>
          <a:p>
            <a:pPr lvl="1">
              <a:buSzPct val="80000"/>
              <a:buFont typeface="Wingdings" panose="05000000000000000000" pitchFamily="2" charset="2"/>
              <a:buChar char="§"/>
            </a:pPr>
            <a:r>
              <a:rPr lang="fr-FR" dirty="0" smtClean="0"/>
              <a:t>Conformité au guide ISO 65 et au guide ISO/CEI 17021</a:t>
            </a:r>
          </a:p>
          <a:p>
            <a:pPr lvl="1">
              <a:buSzPct val="80000"/>
              <a:buFont typeface="Wingdings" panose="05000000000000000000" pitchFamily="2" charset="2"/>
              <a:buChar char="§"/>
            </a:pPr>
            <a:r>
              <a:rPr lang="fr-FR" dirty="0" smtClean="0"/>
              <a:t>Certification des forêts (</a:t>
            </a:r>
            <a:r>
              <a:rPr lang="fr-FR" dirty="0"/>
              <a:t>FSC® </a:t>
            </a:r>
            <a:r>
              <a:rPr lang="fr-FR" dirty="0" smtClean="0"/>
              <a:t>et/ou PEFC)</a:t>
            </a:r>
          </a:p>
          <a:p>
            <a:r>
              <a:rPr lang="fr-FR" dirty="0" smtClean="0"/>
              <a:t>CertiSource </a:t>
            </a:r>
          </a:p>
          <a:p>
            <a:pPr lvl="1">
              <a:buSzPct val="80000"/>
              <a:buFont typeface="Wingdings" panose="05000000000000000000" pitchFamily="2" charset="2"/>
              <a:buChar char="§"/>
            </a:pPr>
            <a:r>
              <a:rPr lang="fr-FR" dirty="0" smtClean="0"/>
              <a:t>Pas un organisme de certification</a:t>
            </a:r>
          </a:p>
          <a:p>
            <a:pPr lvl="1">
              <a:buSzPct val="80000"/>
              <a:buFont typeface="Wingdings" panose="05000000000000000000" pitchFamily="2" charset="2"/>
              <a:buChar char="§"/>
            </a:pPr>
            <a:r>
              <a:rPr lang="fr-FR" dirty="0" smtClean="0"/>
              <a:t>Exige que l’organisme de certification ait l’accréditation  guide ISO 65</a:t>
            </a:r>
          </a:p>
          <a:p>
            <a:r>
              <a:rPr lang="fr-FR" dirty="0" smtClean="0"/>
              <a:t>Global </a:t>
            </a:r>
            <a:r>
              <a:rPr lang="fr-FR" dirty="0" err="1" smtClean="0"/>
              <a:t>Forestry</a:t>
            </a:r>
            <a:r>
              <a:rPr lang="fr-FR" dirty="0" smtClean="0"/>
              <a:t> Services</a:t>
            </a:r>
          </a:p>
          <a:p>
            <a:pPr lvl="1">
              <a:buSzPct val="80000"/>
              <a:buFont typeface="Wingdings" panose="05000000000000000000" pitchFamily="2" charset="2"/>
              <a:buChar char="§"/>
            </a:pPr>
            <a:r>
              <a:rPr lang="fr-FR" dirty="0" smtClean="0"/>
              <a:t>Pas un organisme de certification</a:t>
            </a:r>
          </a:p>
          <a:p>
            <a:pPr lvl="1">
              <a:buSzPct val="80000"/>
              <a:buFont typeface="Wingdings" panose="05000000000000000000" pitchFamily="2" charset="2"/>
              <a:buChar char="§"/>
            </a:pPr>
            <a:r>
              <a:rPr lang="fr-FR" dirty="0" smtClean="0"/>
              <a:t>N’exige pas que la vérification soit réalisée par un organisme respectant les normes ISO</a:t>
            </a:r>
          </a:p>
          <a:p>
            <a:pPr lvl="1"/>
            <a:endParaRPr lang="en-GB"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24</a:t>
            </a:fld>
            <a:endParaRPr lang="zh-TW" altLang="en-US"/>
          </a:p>
        </p:txBody>
      </p:sp>
    </p:spTree>
    <p:extLst>
      <p:ext uri="{BB962C8B-B14F-4D97-AF65-F5344CB8AC3E}">
        <p14:creationId xmlns:p14="http://schemas.microsoft.com/office/powerpoint/2010/main" val="10902881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538" y="1203434"/>
            <a:ext cx="8229600" cy="1143000"/>
          </a:xfrm>
        </p:spPr>
        <p:txBody>
          <a:bodyPr/>
          <a:lstStyle/>
          <a:p>
            <a:r>
              <a:rPr lang="fr-FR" dirty="0" smtClean="0">
                <a:solidFill>
                  <a:srgbClr val="006600"/>
                </a:solidFill>
              </a:rPr>
              <a:t>Synthèse</a:t>
            </a:r>
            <a:endParaRPr lang="fr-FR" dirty="0">
              <a:solidFill>
                <a:srgbClr val="006600"/>
              </a:solidFill>
            </a:endParaRPr>
          </a:p>
        </p:txBody>
      </p:sp>
      <p:sp>
        <p:nvSpPr>
          <p:cNvPr id="3" name="Content Placeholder 2"/>
          <p:cNvSpPr>
            <a:spLocks noGrp="1"/>
          </p:cNvSpPr>
          <p:nvPr>
            <p:ph idx="1"/>
          </p:nvPr>
        </p:nvSpPr>
        <p:spPr>
          <a:xfrm>
            <a:off x="338537" y="2206625"/>
            <a:ext cx="9448929" cy="4525963"/>
          </a:xfrm>
        </p:spPr>
        <p:txBody>
          <a:bodyPr>
            <a:normAutofit/>
          </a:bodyPr>
          <a:lstStyle/>
          <a:p>
            <a:r>
              <a:rPr lang="fr-FR" sz="2400" dirty="0" smtClean="0"/>
              <a:t>La vérification de la légalité est un processus de vérification de la légalité du bois. </a:t>
            </a:r>
          </a:p>
          <a:p>
            <a:r>
              <a:rPr lang="fr-FR" sz="2400" dirty="0" smtClean="0"/>
              <a:t>Outil permettant aux fournisseurs de montrer qu’ils se conforment aux exigences de légalité. </a:t>
            </a:r>
          </a:p>
          <a:p>
            <a:pPr lvl="1">
              <a:buSzPct val="80000"/>
              <a:buFont typeface="Wingdings" panose="05000000000000000000" pitchFamily="2" charset="2"/>
              <a:buChar char="§"/>
            </a:pPr>
            <a:r>
              <a:rPr lang="fr-FR" dirty="0" smtClean="0"/>
              <a:t>Étape importante à franchir pour respecter les exigences législatives (Règlement Bois de l’UE, loi </a:t>
            </a:r>
            <a:r>
              <a:rPr lang="fr-FR" dirty="0" err="1" smtClean="0"/>
              <a:t>Lacey</a:t>
            </a:r>
            <a:r>
              <a:rPr lang="fr-FR" dirty="0" smtClean="0"/>
              <a:t> américaine (</a:t>
            </a:r>
            <a:r>
              <a:rPr lang="fr-FR" dirty="0" err="1" smtClean="0"/>
              <a:t>Lacey</a:t>
            </a:r>
            <a:r>
              <a:rPr lang="fr-FR" dirty="0" smtClean="0"/>
              <a:t> </a:t>
            </a:r>
            <a:r>
              <a:rPr lang="fr-FR" dirty="0" err="1" smtClean="0"/>
              <a:t>Act</a:t>
            </a:r>
            <a:r>
              <a:rPr lang="fr-FR" dirty="0" smtClean="0"/>
              <a:t>))</a:t>
            </a:r>
          </a:p>
          <a:p>
            <a:r>
              <a:rPr lang="fr-FR" sz="2400" dirty="0" smtClean="0"/>
              <a:t>Similitudes et différences entre les systèmes</a:t>
            </a:r>
          </a:p>
          <a:p>
            <a:r>
              <a:rPr lang="fr-FR" sz="2400" dirty="0" smtClean="0"/>
              <a:t>Plan d’élimination progressive de la vérification de l’origine légale (VOL)</a:t>
            </a:r>
          </a:p>
          <a:p>
            <a:endParaRPr lang="en-GB" dirty="0"/>
          </a:p>
        </p:txBody>
      </p:sp>
      <p:sp>
        <p:nvSpPr>
          <p:cNvPr id="4" name="TextBox 3"/>
          <p:cNvSpPr txBox="1"/>
          <p:nvPr/>
        </p:nvSpPr>
        <p:spPr>
          <a:xfrm>
            <a:off x="338538" y="5844440"/>
            <a:ext cx="10100862" cy="830997"/>
          </a:xfrm>
          <a:prstGeom prst="rect">
            <a:avLst/>
          </a:prstGeom>
          <a:solidFill>
            <a:srgbClr val="006600"/>
          </a:solidFill>
        </p:spPr>
        <p:txBody>
          <a:bodyPr wrap="square" rtlCol="0">
            <a:spAutoFit/>
          </a:bodyPr>
          <a:lstStyle/>
          <a:p>
            <a:r>
              <a:rPr lang="fr-FR" sz="2400" dirty="0" smtClean="0">
                <a:solidFill>
                  <a:schemeClr val="bg1"/>
                </a:solidFill>
              </a:rPr>
              <a:t>Note : le rôle de la vérification de la légalité dans le cadre du Règlement de l’UE sur le bois sera examiné dans une présentation séparée. </a:t>
            </a:r>
            <a:endParaRPr lang="fr-FR" sz="2400" dirty="0">
              <a:solidFill>
                <a:schemeClr val="bg1"/>
              </a:solidFill>
            </a:endParaRPr>
          </a:p>
        </p:txBody>
      </p:sp>
      <p:sp>
        <p:nvSpPr>
          <p:cNvPr id="5" name="Slide Number Placeholder 4"/>
          <p:cNvSpPr>
            <a:spLocks noGrp="1"/>
          </p:cNvSpPr>
          <p:nvPr>
            <p:ph type="sldNum" sz="quarter" idx="12"/>
          </p:nvPr>
        </p:nvSpPr>
        <p:spPr/>
        <p:txBody>
          <a:bodyPr/>
          <a:lstStyle/>
          <a:p>
            <a:fld id="{550D09E1-CAB4-408E-A298-59F1CA6C6FDF}" type="slidenum">
              <a:rPr lang="zh-TW" altLang="en-US" smtClean="0"/>
              <a:pPr/>
              <a:t>25</a:t>
            </a:fld>
            <a:endParaRPr lang="zh-TW" altLang="en-US"/>
          </a:p>
        </p:txBody>
      </p:sp>
    </p:spTree>
    <p:extLst>
      <p:ext uri="{BB962C8B-B14F-4D97-AF65-F5344CB8AC3E}">
        <p14:creationId xmlns:p14="http://schemas.microsoft.com/office/powerpoint/2010/main" val="29630381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26</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325" y="1186543"/>
            <a:ext cx="8229600" cy="1143000"/>
          </a:xfrm>
        </p:spPr>
        <p:txBody>
          <a:bodyPr/>
          <a:lstStyle/>
          <a:p>
            <a:r>
              <a:rPr lang="fr-FR" dirty="0" smtClean="0">
                <a:solidFill>
                  <a:srgbClr val="006600"/>
                </a:solidFill>
              </a:rPr>
              <a:t>Qu’est-ce que le bois légal ?</a:t>
            </a:r>
            <a:endParaRPr lang="fr-FR" dirty="0">
              <a:solidFill>
                <a:srgbClr val="006600"/>
              </a:solidFill>
            </a:endParaRPr>
          </a:p>
        </p:txBody>
      </p:sp>
      <p:sp>
        <p:nvSpPr>
          <p:cNvPr id="3" name="Content Placeholder 2"/>
          <p:cNvSpPr>
            <a:spLocks noGrp="1"/>
          </p:cNvSpPr>
          <p:nvPr>
            <p:ph idx="1"/>
          </p:nvPr>
        </p:nvSpPr>
        <p:spPr>
          <a:xfrm>
            <a:off x="371325" y="2206625"/>
            <a:ext cx="11178417" cy="4525963"/>
          </a:xfrm>
        </p:spPr>
        <p:txBody>
          <a:bodyPr>
            <a:normAutofit/>
          </a:bodyPr>
          <a:lstStyle/>
          <a:p>
            <a:r>
              <a:rPr lang="fr-FR" dirty="0" smtClean="0"/>
              <a:t>Le Règlement Bois de l’UE fait référence au bois provenant de forêts qui ont été gérées et exploitées </a:t>
            </a:r>
            <a:r>
              <a:rPr lang="fr-FR" b="1" dirty="0" smtClean="0">
                <a:solidFill>
                  <a:srgbClr val="006600"/>
                </a:solidFill>
              </a:rPr>
              <a:t>dans le respect des lois </a:t>
            </a:r>
            <a:r>
              <a:rPr lang="fr-FR" dirty="0" smtClean="0"/>
              <a:t>du pays et/ou de la région infranationale d’où provient le bois, c’est-à-dire à du bois qui a été récolté conformément aux lois nationales</a:t>
            </a:r>
            <a:endParaRPr lang="fr-FR" dirty="0"/>
          </a:p>
        </p:txBody>
      </p:sp>
      <p:sp>
        <p:nvSpPr>
          <p:cNvPr id="7" name="Slide Number Placeholder 6"/>
          <p:cNvSpPr>
            <a:spLocks noGrp="1"/>
          </p:cNvSpPr>
          <p:nvPr>
            <p:ph type="sldNum" sz="quarter" idx="12"/>
          </p:nvPr>
        </p:nvSpPr>
        <p:spPr/>
        <p:txBody>
          <a:bodyPr/>
          <a:lstStyle/>
          <a:p>
            <a:fld id="{550D09E1-CAB4-408E-A298-59F1CA6C6FDF}" type="slidenum">
              <a:rPr lang="zh-TW" altLang="en-US" smtClean="0"/>
              <a:pPr/>
              <a:t>3</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1325" y="4143375"/>
            <a:ext cx="9753600" cy="2714625"/>
          </a:xfrm>
          <a:prstGeom prst="rect">
            <a:avLst/>
          </a:prstGeom>
        </p:spPr>
      </p:pic>
    </p:spTree>
    <p:extLst>
      <p:ext uri="{BB962C8B-B14F-4D97-AF65-F5344CB8AC3E}">
        <p14:creationId xmlns:p14="http://schemas.microsoft.com/office/powerpoint/2010/main" val="12733378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95135"/>
            <a:ext cx="8229600" cy="1143000"/>
          </a:xfrm>
        </p:spPr>
        <p:txBody>
          <a:bodyPr/>
          <a:lstStyle/>
          <a:p>
            <a:r>
              <a:rPr lang="fr-FR" dirty="0" smtClean="0">
                <a:solidFill>
                  <a:srgbClr val="006600"/>
                </a:solidFill>
              </a:rPr>
              <a:t>Garantir la légalité du bois</a:t>
            </a:r>
            <a:endParaRPr lang="fr-FR" dirty="0">
              <a:solidFill>
                <a:srgbClr val="006600"/>
              </a:solidFill>
            </a:endParaRPr>
          </a:p>
        </p:txBody>
      </p:sp>
      <p:sp>
        <p:nvSpPr>
          <p:cNvPr id="3" name="Content Placeholder 2"/>
          <p:cNvSpPr>
            <a:spLocks noGrp="1"/>
          </p:cNvSpPr>
          <p:nvPr>
            <p:ph idx="1"/>
          </p:nvPr>
        </p:nvSpPr>
        <p:spPr>
          <a:xfrm>
            <a:off x="482115" y="2206625"/>
            <a:ext cx="10915228" cy="4351338"/>
          </a:xfrm>
        </p:spPr>
        <p:txBody>
          <a:bodyPr/>
          <a:lstStyle/>
          <a:p>
            <a:r>
              <a:rPr lang="fr-FR" dirty="0" smtClean="0"/>
              <a:t>Deux composantes :</a:t>
            </a:r>
          </a:p>
          <a:p>
            <a:pPr lvl="1">
              <a:buSzPct val="80000"/>
              <a:buFont typeface="Wingdings" panose="05000000000000000000" pitchFamily="2" charset="2"/>
              <a:buChar char="§"/>
            </a:pPr>
            <a:r>
              <a:rPr lang="fr-FR" sz="2200" b="1" dirty="0" smtClean="0">
                <a:solidFill>
                  <a:srgbClr val="006600"/>
                </a:solidFill>
              </a:rPr>
              <a:t>Gestion forestière </a:t>
            </a:r>
            <a:r>
              <a:rPr lang="fr-FR" sz="2200" dirty="0" smtClean="0"/>
              <a:t>– la forêt dans laquelle le bois a été récolté est-elle gérée légalement ? </a:t>
            </a:r>
          </a:p>
          <a:p>
            <a:pPr lvl="1">
              <a:buSzPct val="80000"/>
              <a:buFont typeface="Wingdings" panose="05000000000000000000" pitchFamily="2" charset="2"/>
              <a:buChar char="§"/>
            </a:pPr>
            <a:r>
              <a:rPr lang="fr-FR" sz="2200" b="1" dirty="0" smtClean="0">
                <a:solidFill>
                  <a:srgbClr val="006600"/>
                </a:solidFill>
              </a:rPr>
              <a:t>Contrôle de la chaîne d’approvisionnement </a:t>
            </a:r>
            <a:r>
              <a:rPr lang="fr-FR" sz="2200" dirty="0" smtClean="0"/>
              <a:t>– quels contrôles sont en place pour s’assurer que le bois provient réellement d’une source légale et qu’il n’a pas été mélangé avec d’autre bois ?</a:t>
            </a:r>
            <a:endParaRPr lang="fr-FR" sz="2200" dirty="0"/>
          </a:p>
        </p:txBody>
      </p:sp>
      <p:sp>
        <p:nvSpPr>
          <p:cNvPr id="6" name="Oval 5"/>
          <p:cNvSpPr/>
          <p:nvPr/>
        </p:nvSpPr>
        <p:spPr>
          <a:xfrm>
            <a:off x="283029" y="2469645"/>
            <a:ext cx="10635342" cy="96965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4</a:t>
            </a:fld>
            <a:endParaRPr lang="zh-TW" altLang="en-US"/>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35560" y="4708311"/>
            <a:ext cx="8869680" cy="1100328"/>
          </a:xfrm>
          <a:prstGeom prst="rect">
            <a:avLst/>
          </a:prstGeom>
        </p:spPr>
      </p:pic>
      <p:sp>
        <p:nvSpPr>
          <p:cNvPr id="8" name="TextBox 7"/>
          <p:cNvSpPr txBox="1"/>
          <p:nvPr/>
        </p:nvSpPr>
        <p:spPr>
          <a:xfrm>
            <a:off x="3542576" y="6095384"/>
            <a:ext cx="6535638" cy="584775"/>
          </a:xfrm>
          <a:prstGeom prst="rect">
            <a:avLst/>
          </a:prstGeom>
          <a:noFill/>
        </p:spPr>
        <p:txBody>
          <a:bodyPr wrap="square" rtlCol="0">
            <a:spAutoFit/>
          </a:bodyPr>
          <a:lstStyle/>
          <a:p>
            <a:pPr algn="ctr"/>
            <a:r>
              <a:rPr lang="fr-FR" sz="1600" dirty="0" smtClean="0"/>
              <a:t>Les contrôles sont-ils en place pour s’assurer que le bois provient d’une forêt légale et qu’il n’a pas été mélangé avec ou remplacé par d’autre bois ?</a:t>
            </a:r>
            <a:endParaRPr lang="fr-FR" sz="1600" dirty="0"/>
          </a:p>
        </p:txBody>
      </p:sp>
      <p:sp>
        <p:nvSpPr>
          <p:cNvPr id="9" name="TextBox 8"/>
          <p:cNvSpPr txBox="1"/>
          <p:nvPr/>
        </p:nvSpPr>
        <p:spPr>
          <a:xfrm>
            <a:off x="1721676" y="6034956"/>
            <a:ext cx="1872208" cy="584775"/>
          </a:xfrm>
          <a:prstGeom prst="rect">
            <a:avLst/>
          </a:prstGeom>
          <a:noFill/>
        </p:spPr>
        <p:txBody>
          <a:bodyPr wrap="square" rtlCol="0">
            <a:spAutoFit/>
          </a:bodyPr>
          <a:lstStyle/>
          <a:p>
            <a:pPr algn="ctr"/>
            <a:r>
              <a:rPr lang="fr-FR" sz="1600" dirty="0" smtClean="0"/>
              <a:t>La forêt est-elle gérée légalement ?</a:t>
            </a:r>
            <a:endParaRPr lang="fr-FR" sz="1600" dirty="0"/>
          </a:p>
        </p:txBody>
      </p:sp>
      <p:sp>
        <p:nvSpPr>
          <p:cNvPr id="10" name="Right Arrow 9"/>
          <p:cNvSpPr/>
          <p:nvPr/>
        </p:nvSpPr>
        <p:spPr>
          <a:xfrm rot="5400000">
            <a:off x="2511763" y="5779668"/>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ight Arrow 10"/>
          <p:cNvSpPr/>
          <p:nvPr/>
        </p:nvSpPr>
        <p:spPr>
          <a:xfrm rot="16200000">
            <a:off x="3601742" y="5772863"/>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ight Arrow 11"/>
          <p:cNvSpPr/>
          <p:nvPr/>
        </p:nvSpPr>
        <p:spPr>
          <a:xfrm rot="16200000">
            <a:off x="9777340" y="5776201"/>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3575744" y="4309749"/>
            <a:ext cx="6535638" cy="338554"/>
          </a:xfrm>
          <a:prstGeom prst="rect">
            <a:avLst/>
          </a:prstGeom>
          <a:noFill/>
        </p:spPr>
        <p:txBody>
          <a:bodyPr wrap="square" rtlCol="0">
            <a:spAutoFit/>
          </a:bodyPr>
          <a:lstStyle/>
          <a:p>
            <a:pPr algn="ctr"/>
            <a:r>
              <a:rPr lang="fr-FR" sz="1600" dirty="0" smtClean="0"/>
              <a:t>Contrôle de la chaîne d’approvisionnement</a:t>
            </a:r>
            <a:endParaRPr lang="fr-FR" sz="1600" dirty="0"/>
          </a:p>
        </p:txBody>
      </p:sp>
      <p:sp>
        <p:nvSpPr>
          <p:cNvPr id="14" name="TextBox 13"/>
          <p:cNvSpPr txBox="1"/>
          <p:nvPr/>
        </p:nvSpPr>
        <p:spPr>
          <a:xfrm>
            <a:off x="1875551" y="4349314"/>
            <a:ext cx="1872208" cy="338554"/>
          </a:xfrm>
          <a:prstGeom prst="rect">
            <a:avLst/>
          </a:prstGeom>
          <a:noFill/>
        </p:spPr>
        <p:txBody>
          <a:bodyPr wrap="square" rtlCol="0">
            <a:spAutoFit/>
          </a:bodyPr>
          <a:lstStyle/>
          <a:p>
            <a:pPr algn="ctr"/>
            <a:r>
              <a:rPr lang="fr-FR" sz="1600" dirty="0" smtClean="0"/>
              <a:t>Gestion forestière</a:t>
            </a:r>
            <a:endParaRPr lang="fr-FR" sz="1600" dirty="0"/>
          </a:p>
        </p:txBody>
      </p:sp>
    </p:spTree>
    <p:extLst>
      <p:ext uri="{BB962C8B-B14F-4D97-AF65-F5344CB8AC3E}">
        <p14:creationId xmlns:p14="http://schemas.microsoft.com/office/powerpoint/2010/main" val="258745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181662"/>
            <a:ext cx="8229600" cy="1143000"/>
          </a:xfrm>
        </p:spPr>
        <p:txBody>
          <a:bodyPr/>
          <a:lstStyle/>
          <a:p>
            <a:r>
              <a:rPr lang="fr-FR" dirty="0" smtClean="0">
                <a:solidFill>
                  <a:srgbClr val="006600"/>
                </a:solidFill>
              </a:rPr>
              <a:t>Pourquoi la légalité ?</a:t>
            </a:r>
            <a:endParaRPr lang="fr-FR" dirty="0">
              <a:solidFill>
                <a:srgbClr val="006600"/>
              </a:solidFill>
            </a:endParaRPr>
          </a:p>
        </p:txBody>
      </p:sp>
      <p:sp>
        <p:nvSpPr>
          <p:cNvPr id="3" name="Content Placeholder 2"/>
          <p:cNvSpPr>
            <a:spLocks noGrp="1"/>
          </p:cNvSpPr>
          <p:nvPr>
            <p:ph idx="1"/>
          </p:nvPr>
        </p:nvSpPr>
        <p:spPr>
          <a:xfrm>
            <a:off x="337458" y="2149474"/>
            <a:ext cx="11511194" cy="4525963"/>
          </a:xfrm>
        </p:spPr>
        <p:txBody>
          <a:bodyPr>
            <a:normAutofit/>
          </a:bodyPr>
          <a:lstStyle/>
          <a:p>
            <a:r>
              <a:rPr lang="fr-FR" sz="2400" dirty="0" smtClean="0"/>
              <a:t>L’exploitation illégale du bois est la cause de dommages économiques, sociaux et environnementaux</a:t>
            </a:r>
            <a:endParaRPr lang="fr-FR" sz="2400" strike="sngStrike" dirty="0" smtClean="0"/>
          </a:p>
          <a:p>
            <a:r>
              <a:rPr lang="fr-FR" sz="2400" dirty="0" smtClean="0"/>
              <a:t>La légalité est la première composante essentielle de la gestion durable des forêts</a:t>
            </a:r>
          </a:p>
          <a:p>
            <a:r>
              <a:rPr lang="fr-FR" sz="2400" dirty="0" smtClean="0"/>
              <a:t>Différence entre les pratiques de gestion actuelles et la gestion durable des forêts</a:t>
            </a:r>
            <a:endParaRPr lang="fr-FR" dirty="0" smtClean="0"/>
          </a:p>
          <a:p>
            <a:endParaRPr lang="en-GB" dirty="0"/>
          </a:p>
        </p:txBody>
      </p:sp>
      <p:sp>
        <p:nvSpPr>
          <p:cNvPr id="7" name="Slide Number Placeholder 6"/>
          <p:cNvSpPr>
            <a:spLocks noGrp="1"/>
          </p:cNvSpPr>
          <p:nvPr>
            <p:ph type="sldNum" sz="quarter" idx="12"/>
          </p:nvPr>
        </p:nvSpPr>
        <p:spPr/>
        <p:txBody>
          <a:bodyPr/>
          <a:lstStyle/>
          <a:p>
            <a:fld id="{550D09E1-CAB4-408E-A298-59F1CA6C6FDF}" type="slidenum">
              <a:rPr lang="zh-TW" altLang="en-US" smtClean="0"/>
              <a:pPr/>
              <a:t>5</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7458" y="4438650"/>
            <a:ext cx="10010775" cy="2419350"/>
          </a:xfrm>
          <a:prstGeom prst="rect">
            <a:avLst/>
          </a:prstGeom>
        </p:spPr>
      </p:pic>
    </p:spTree>
    <p:extLst>
      <p:ext uri="{BB962C8B-B14F-4D97-AF65-F5344CB8AC3E}">
        <p14:creationId xmlns:p14="http://schemas.microsoft.com/office/powerpoint/2010/main" val="3678254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93548"/>
            <a:ext cx="8229600" cy="1143000"/>
          </a:xfrm>
        </p:spPr>
        <p:txBody>
          <a:bodyPr/>
          <a:lstStyle/>
          <a:p>
            <a:r>
              <a:rPr lang="fr-FR" dirty="0" smtClean="0">
                <a:solidFill>
                  <a:srgbClr val="006600"/>
                </a:solidFill>
              </a:rPr>
              <a:t>Définitions de la légalité</a:t>
            </a:r>
            <a:endParaRPr lang="fr-FR" dirty="0">
              <a:solidFill>
                <a:srgbClr val="006600"/>
              </a:solidFill>
            </a:endParaRPr>
          </a:p>
        </p:txBody>
      </p:sp>
      <p:sp>
        <p:nvSpPr>
          <p:cNvPr id="3" name="Content Placeholder 2"/>
          <p:cNvSpPr>
            <a:spLocks noGrp="1"/>
          </p:cNvSpPr>
          <p:nvPr>
            <p:ph idx="1"/>
          </p:nvPr>
        </p:nvSpPr>
        <p:spPr>
          <a:xfrm>
            <a:off x="348342" y="2203450"/>
            <a:ext cx="8915401" cy="5256584"/>
          </a:xfrm>
        </p:spPr>
        <p:txBody>
          <a:bodyPr>
            <a:normAutofit/>
          </a:bodyPr>
          <a:lstStyle/>
          <a:p>
            <a:r>
              <a:rPr lang="fr-FR" sz="2000" dirty="0" smtClean="0"/>
              <a:t>Aucune définition n’est reconnue au niveau international, mais on constate des convergences croissantes sur les éléments clés</a:t>
            </a:r>
          </a:p>
          <a:p>
            <a:r>
              <a:rPr lang="fr-FR" sz="2000" dirty="0" smtClean="0"/>
              <a:t>Efforts de définition :</a:t>
            </a:r>
          </a:p>
          <a:p>
            <a:pPr lvl="1">
              <a:buSzPct val="80000"/>
              <a:buFont typeface="Wingdings" panose="05000000000000000000" pitchFamily="2" charset="2"/>
              <a:buChar char="§"/>
            </a:pPr>
            <a:r>
              <a:rPr lang="fr-FR" sz="2000" dirty="0" smtClean="0"/>
              <a:t>Protocole d’accord Royaume-Uni – Indonésie </a:t>
            </a:r>
          </a:p>
          <a:p>
            <a:pPr lvl="1">
              <a:buSzPct val="80000"/>
              <a:buFont typeface="Wingdings" panose="05000000000000000000" pitchFamily="2" charset="2"/>
              <a:buChar char="§"/>
            </a:pPr>
            <a:r>
              <a:rPr lang="fr-FR" sz="2000" dirty="0" smtClean="0"/>
              <a:t>TFT – </a:t>
            </a:r>
            <a:r>
              <a:rPr lang="fr-FR" sz="2000" i="1" dirty="0" smtClean="0"/>
              <a:t>Good Wood Guide</a:t>
            </a:r>
          </a:p>
          <a:p>
            <a:pPr lvl="1">
              <a:buSzPct val="80000"/>
              <a:buFont typeface="Wingdings" panose="05000000000000000000" pitchFamily="2" charset="2"/>
              <a:buChar char="§"/>
            </a:pPr>
            <a:r>
              <a:rPr lang="fr-FR" sz="2000" dirty="0" smtClean="0"/>
              <a:t>WWF – </a:t>
            </a:r>
            <a:r>
              <a:rPr lang="fr-FR" sz="2000" i="1" dirty="0" err="1" smtClean="0"/>
              <a:t>Keep</a:t>
            </a:r>
            <a:r>
              <a:rPr lang="fr-FR" sz="2000" i="1" dirty="0" smtClean="0"/>
              <a:t> </a:t>
            </a:r>
            <a:r>
              <a:rPr lang="fr-FR" sz="2000" i="1" dirty="0" err="1" smtClean="0"/>
              <a:t>it</a:t>
            </a:r>
            <a:r>
              <a:rPr lang="fr-FR" sz="2000" i="1" dirty="0" smtClean="0"/>
              <a:t> </a:t>
            </a:r>
            <a:r>
              <a:rPr lang="fr-FR" sz="2000" i="1" dirty="0" err="1" smtClean="0"/>
              <a:t>Legal</a:t>
            </a:r>
            <a:endParaRPr lang="fr-FR" sz="2000" i="1" dirty="0" smtClean="0"/>
          </a:p>
          <a:p>
            <a:pPr lvl="1">
              <a:buSzPct val="80000"/>
              <a:buFont typeface="Wingdings" panose="05000000000000000000" pitchFamily="2" charset="2"/>
              <a:buChar char="§"/>
            </a:pPr>
            <a:r>
              <a:rPr lang="fr-FR" sz="2000" dirty="0" smtClean="0"/>
              <a:t>TRAFFIC  - </a:t>
            </a:r>
            <a:r>
              <a:rPr lang="fr-FR" sz="2000" i="1" dirty="0" smtClean="0"/>
              <a:t>Guide to </a:t>
            </a:r>
            <a:r>
              <a:rPr lang="fr-FR" sz="2000" i="1" dirty="0" err="1" smtClean="0"/>
              <a:t>legal</a:t>
            </a:r>
            <a:r>
              <a:rPr lang="fr-FR" sz="2000" i="1" dirty="0" smtClean="0"/>
              <a:t> documentation</a:t>
            </a:r>
          </a:p>
          <a:p>
            <a:r>
              <a:rPr lang="fr-FR" sz="2000" dirty="0" smtClean="0"/>
              <a:t>Première piste de réflexion : légalité = origine légale</a:t>
            </a:r>
          </a:p>
          <a:p>
            <a:r>
              <a:rPr lang="fr-FR" sz="2000" dirty="0" smtClean="0"/>
              <a:t>Sens affiné avec l’expérience = sous-ensemble de lois et règlements (c’est-à-dire conformité légale)</a:t>
            </a:r>
          </a:p>
          <a:p>
            <a:r>
              <a:rPr lang="fr-FR" sz="2000" dirty="0" smtClean="0"/>
              <a:t>Il s’avère difficile de tomber d’accord sur une définition de la légalité</a:t>
            </a:r>
          </a:p>
          <a:p>
            <a:r>
              <a:rPr lang="fr-FR" sz="2000" dirty="0" smtClean="0"/>
              <a:t>Mais le Règlement Bois de l’UE donne une définition claire de la légalité</a:t>
            </a:r>
          </a:p>
          <a:p>
            <a:endParaRPr lang="en-GB" dirty="0"/>
          </a:p>
        </p:txBody>
      </p:sp>
      <p:pic>
        <p:nvPicPr>
          <p:cNvPr id="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23158" y="2203449"/>
            <a:ext cx="2473186" cy="3275111"/>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550D09E1-CAB4-408E-A298-59F1CA6C6FDF}" type="slidenum">
              <a:rPr lang="zh-TW" altLang="en-US" smtClean="0"/>
              <a:pPr/>
              <a:t>6</a:t>
            </a:fld>
            <a:endParaRPr lang="zh-TW" altLang="en-US"/>
          </a:p>
        </p:txBody>
      </p:sp>
    </p:spTree>
    <p:extLst>
      <p:ext uri="{BB962C8B-B14F-4D97-AF65-F5344CB8AC3E}">
        <p14:creationId xmlns:p14="http://schemas.microsoft.com/office/powerpoint/2010/main" val="1714262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idx="1"/>
          </p:nvPr>
        </p:nvSpPr>
        <p:spPr>
          <a:xfrm>
            <a:off x="369135" y="2206625"/>
            <a:ext cx="4664445" cy="4351338"/>
          </a:xfrm>
        </p:spPr>
        <p:txBody>
          <a:bodyPr>
            <a:noAutofit/>
          </a:bodyPr>
          <a:lstStyle/>
          <a:p>
            <a:r>
              <a:rPr lang="fr-FR" dirty="0" smtClean="0"/>
              <a:t>Gérer légalement les forêts, c’est se conformer à toutes les lois pertinentes</a:t>
            </a:r>
          </a:p>
          <a:p>
            <a:r>
              <a:rPr lang="fr-FR" dirty="0" smtClean="0"/>
              <a:t>Les exigences légales varient d’un pays à l’autre</a:t>
            </a:r>
          </a:p>
          <a:p>
            <a:r>
              <a:rPr lang="fr-FR" dirty="0" smtClean="0"/>
              <a:t>La gestion légale peut être similaire à ou différente de la GDF</a:t>
            </a:r>
            <a:endParaRPr lang="fr-FR" dirty="0"/>
          </a:p>
        </p:txBody>
      </p:sp>
      <p:grpSp>
        <p:nvGrpSpPr>
          <p:cNvPr id="3" name="Group 2"/>
          <p:cNvGrpSpPr/>
          <p:nvPr/>
        </p:nvGrpSpPr>
        <p:grpSpPr>
          <a:xfrm>
            <a:off x="5400383" y="2315484"/>
            <a:ext cx="4527388" cy="3985423"/>
            <a:chOff x="6934200" y="1825627"/>
            <a:chExt cx="3338264" cy="3094918"/>
          </a:xfrm>
        </p:grpSpPr>
        <p:sp>
          <p:nvSpPr>
            <p:cNvPr id="10245" name="Text Box 5"/>
            <p:cNvSpPr txBox="1">
              <a:spLocks noChangeArrowheads="1"/>
            </p:cNvSpPr>
            <p:nvPr/>
          </p:nvSpPr>
          <p:spPr bwMode="auto">
            <a:xfrm>
              <a:off x="6934200" y="1825627"/>
              <a:ext cx="527396" cy="358510"/>
            </a:xfrm>
            <a:prstGeom prst="rect">
              <a:avLst/>
            </a:prstGeom>
            <a:noFill/>
            <a:ln w="9525">
              <a:noFill/>
              <a:miter lim="800000"/>
              <a:headEnd/>
              <a:tailEnd/>
            </a:ln>
          </p:spPr>
          <p:txBody>
            <a:bodyPr wrap="none">
              <a:spAutoFit/>
            </a:bodyPr>
            <a:lstStyle/>
            <a:p>
              <a:r>
                <a:rPr lang="en-US" sz="2400" b="1" dirty="0" smtClean="0">
                  <a:solidFill>
                    <a:schemeClr val="tx1">
                      <a:lumMod val="50000"/>
                    </a:schemeClr>
                  </a:solidFill>
                </a:rPr>
                <a:t>GDF</a:t>
              </a:r>
              <a:endParaRPr lang="en-US" sz="2400" b="1" dirty="0">
                <a:solidFill>
                  <a:schemeClr val="tx1">
                    <a:lumMod val="50000"/>
                  </a:schemeClr>
                </a:solidFill>
              </a:endParaRPr>
            </a:p>
          </p:txBody>
        </p:sp>
        <p:sp>
          <p:nvSpPr>
            <p:cNvPr id="10246" name="Line 7"/>
            <p:cNvSpPr>
              <a:spLocks noChangeShapeType="1"/>
            </p:cNvSpPr>
            <p:nvPr/>
          </p:nvSpPr>
          <p:spPr bwMode="auto">
            <a:xfrm>
              <a:off x="7986712" y="2043111"/>
              <a:ext cx="2052638" cy="0"/>
            </a:xfrm>
            <a:prstGeom prst="line">
              <a:avLst/>
            </a:prstGeom>
            <a:noFill/>
            <a:ln w="76200">
              <a:solidFill>
                <a:schemeClr val="tx1">
                  <a:lumMod val="50000"/>
                </a:schemeClr>
              </a:solidFill>
              <a:round/>
              <a:headEnd/>
              <a:tailEnd/>
            </a:ln>
          </p:spPr>
          <p:txBody>
            <a:bodyPr/>
            <a:lstStyle/>
            <a:p>
              <a:endParaRPr lang="en-GB"/>
            </a:p>
          </p:txBody>
        </p:sp>
        <p:sp>
          <p:nvSpPr>
            <p:cNvPr id="10247" name="Text Box 8"/>
            <p:cNvSpPr txBox="1">
              <a:spLocks noChangeArrowheads="1"/>
            </p:cNvSpPr>
            <p:nvPr/>
          </p:nvSpPr>
          <p:spPr bwMode="auto">
            <a:xfrm>
              <a:off x="7824193" y="4679951"/>
              <a:ext cx="825699" cy="239007"/>
            </a:xfrm>
            <a:prstGeom prst="rect">
              <a:avLst/>
            </a:prstGeom>
            <a:noFill/>
            <a:ln w="9525">
              <a:noFill/>
              <a:miter lim="800000"/>
              <a:headEnd/>
              <a:tailEnd/>
            </a:ln>
          </p:spPr>
          <p:txBody>
            <a:bodyPr wrap="square">
              <a:spAutoFit/>
            </a:bodyPr>
            <a:lstStyle/>
            <a:p>
              <a:pPr algn="ctr"/>
              <a:r>
                <a:rPr lang="en-US" sz="1400" dirty="0" smtClean="0"/>
                <a:t>Pays A</a:t>
              </a:r>
              <a:endParaRPr lang="en-US" sz="1400" dirty="0"/>
            </a:p>
          </p:txBody>
        </p:sp>
        <p:sp>
          <p:nvSpPr>
            <p:cNvPr id="10248" name="Text Box 9"/>
            <p:cNvSpPr txBox="1">
              <a:spLocks noChangeArrowheads="1"/>
            </p:cNvSpPr>
            <p:nvPr/>
          </p:nvSpPr>
          <p:spPr bwMode="auto">
            <a:xfrm>
              <a:off x="8688288" y="4681538"/>
              <a:ext cx="771228" cy="239007"/>
            </a:xfrm>
            <a:prstGeom prst="rect">
              <a:avLst/>
            </a:prstGeom>
            <a:noFill/>
            <a:ln w="9525">
              <a:noFill/>
              <a:miter lim="800000"/>
              <a:headEnd/>
              <a:tailEnd/>
            </a:ln>
          </p:spPr>
          <p:txBody>
            <a:bodyPr wrap="square">
              <a:spAutoFit/>
            </a:bodyPr>
            <a:lstStyle/>
            <a:p>
              <a:pPr algn="ctr"/>
              <a:r>
                <a:rPr lang="en-US" sz="1400" dirty="0" smtClean="0"/>
                <a:t>Pays B</a:t>
              </a:r>
              <a:endParaRPr lang="en-US" sz="1400" dirty="0"/>
            </a:p>
          </p:txBody>
        </p:sp>
        <p:sp>
          <p:nvSpPr>
            <p:cNvPr id="10249" name="Text Box 10"/>
            <p:cNvSpPr txBox="1">
              <a:spLocks noChangeArrowheads="1"/>
            </p:cNvSpPr>
            <p:nvPr/>
          </p:nvSpPr>
          <p:spPr bwMode="auto">
            <a:xfrm>
              <a:off x="9484520" y="4681538"/>
              <a:ext cx="787944" cy="239007"/>
            </a:xfrm>
            <a:prstGeom prst="rect">
              <a:avLst/>
            </a:prstGeom>
            <a:noFill/>
            <a:ln w="9525">
              <a:noFill/>
              <a:miter lim="800000"/>
              <a:headEnd/>
              <a:tailEnd/>
            </a:ln>
          </p:spPr>
          <p:txBody>
            <a:bodyPr wrap="square">
              <a:spAutoFit/>
            </a:bodyPr>
            <a:lstStyle/>
            <a:p>
              <a:pPr algn="ctr"/>
              <a:r>
                <a:rPr lang="en-US" sz="1400" dirty="0" smtClean="0"/>
                <a:t>Pays C</a:t>
              </a:r>
              <a:endParaRPr lang="en-US" sz="1400" dirty="0"/>
            </a:p>
          </p:txBody>
        </p:sp>
        <p:sp>
          <p:nvSpPr>
            <p:cNvPr id="10250" name="Line 11"/>
            <p:cNvSpPr>
              <a:spLocks noChangeShapeType="1"/>
            </p:cNvSpPr>
            <p:nvPr/>
          </p:nvSpPr>
          <p:spPr bwMode="auto">
            <a:xfrm>
              <a:off x="7986714" y="2619374"/>
              <a:ext cx="540544" cy="0"/>
            </a:xfrm>
            <a:prstGeom prst="line">
              <a:avLst/>
            </a:prstGeom>
            <a:noFill/>
            <a:ln w="76200">
              <a:solidFill>
                <a:srgbClr val="FF0000"/>
              </a:solidFill>
              <a:round/>
              <a:headEnd/>
              <a:tailEnd/>
            </a:ln>
          </p:spPr>
          <p:txBody>
            <a:bodyPr/>
            <a:lstStyle/>
            <a:p>
              <a:endParaRPr lang="en-GB"/>
            </a:p>
          </p:txBody>
        </p:sp>
        <p:sp>
          <p:nvSpPr>
            <p:cNvPr id="10251" name="Line 12"/>
            <p:cNvSpPr>
              <a:spLocks noChangeShapeType="1"/>
            </p:cNvSpPr>
            <p:nvPr/>
          </p:nvSpPr>
          <p:spPr bwMode="auto">
            <a:xfrm>
              <a:off x="8742760" y="2185986"/>
              <a:ext cx="540544" cy="0"/>
            </a:xfrm>
            <a:prstGeom prst="line">
              <a:avLst/>
            </a:prstGeom>
            <a:noFill/>
            <a:ln w="76200">
              <a:solidFill>
                <a:srgbClr val="FF0000"/>
              </a:solidFill>
              <a:round/>
              <a:headEnd/>
              <a:tailEnd/>
            </a:ln>
          </p:spPr>
          <p:txBody>
            <a:bodyPr/>
            <a:lstStyle/>
            <a:p>
              <a:endParaRPr lang="en-GB"/>
            </a:p>
          </p:txBody>
        </p:sp>
        <p:sp>
          <p:nvSpPr>
            <p:cNvPr id="10252" name="Line 13"/>
            <p:cNvSpPr>
              <a:spLocks noChangeShapeType="1"/>
            </p:cNvSpPr>
            <p:nvPr/>
          </p:nvSpPr>
          <p:spPr bwMode="auto">
            <a:xfrm>
              <a:off x="9552385" y="3698874"/>
              <a:ext cx="540544" cy="0"/>
            </a:xfrm>
            <a:prstGeom prst="line">
              <a:avLst/>
            </a:prstGeom>
            <a:noFill/>
            <a:ln w="76200">
              <a:solidFill>
                <a:srgbClr val="FF0000"/>
              </a:solidFill>
              <a:round/>
              <a:headEnd/>
              <a:tailEnd/>
            </a:ln>
          </p:spPr>
          <p:txBody>
            <a:bodyPr/>
            <a:lstStyle/>
            <a:p>
              <a:endParaRPr lang="en-GB"/>
            </a:p>
          </p:txBody>
        </p:sp>
        <p:sp>
          <p:nvSpPr>
            <p:cNvPr id="10253" name="Text Box 14"/>
            <p:cNvSpPr txBox="1">
              <a:spLocks noChangeArrowheads="1"/>
            </p:cNvSpPr>
            <p:nvPr/>
          </p:nvSpPr>
          <p:spPr bwMode="auto">
            <a:xfrm>
              <a:off x="6960396" y="2954339"/>
              <a:ext cx="732729" cy="358510"/>
            </a:xfrm>
            <a:prstGeom prst="rect">
              <a:avLst/>
            </a:prstGeom>
            <a:noFill/>
            <a:ln w="9525">
              <a:noFill/>
              <a:miter lim="800000"/>
              <a:headEnd/>
              <a:tailEnd/>
            </a:ln>
          </p:spPr>
          <p:txBody>
            <a:bodyPr wrap="none">
              <a:spAutoFit/>
            </a:bodyPr>
            <a:lstStyle/>
            <a:p>
              <a:r>
                <a:rPr lang="fr-FR" sz="2400" b="1" dirty="0" smtClean="0">
                  <a:solidFill>
                    <a:srgbClr val="FF0000"/>
                  </a:solidFill>
                </a:rPr>
                <a:t>Légale</a:t>
              </a:r>
              <a:endParaRPr lang="fr-FR" sz="2400" b="1" dirty="0">
                <a:solidFill>
                  <a:srgbClr val="FF0000"/>
                </a:solidFill>
              </a:endParaRPr>
            </a:p>
          </p:txBody>
        </p:sp>
        <p:sp>
          <p:nvSpPr>
            <p:cNvPr id="10254" name="Line 16"/>
            <p:cNvSpPr>
              <a:spLocks noChangeShapeType="1"/>
            </p:cNvSpPr>
            <p:nvPr/>
          </p:nvSpPr>
          <p:spPr bwMode="auto">
            <a:xfrm>
              <a:off x="7771209" y="1827211"/>
              <a:ext cx="0" cy="2808288"/>
            </a:xfrm>
            <a:prstGeom prst="line">
              <a:avLst/>
            </a:prstGeom>
            <a:noFill/>
            <a:ln w="9525">
              <a:solidFill>
                <a:schemeClr val="tx1"/>
              </a:solidFill>
              <a:round/>
              <a:headEnd/>
              <a:tailEnd/>
            </a:ln>
          </p:spPr>
          <p:txBody>
            <a:bodyPr/>
            <a:lstStyle/>
            <a:p>
              <a:endParaRPr lang="en-GB"/>
            </a:p>
          </p:txBody>
        </p:sp>
        <p:sp>
          <p:nvSpPr>
            <p:cNvPr id="10255" name="Line 17"/>
            <p:cNvSpPr>
              <a:spLocks noChangeShapeType="1"/>
            </p:cNvSpPr>
            <p:nvPr/>
          </p:nvSpPr>
          <p:spPr bwMode="auto">
            <a:xfrm>
              <a:off x="7771209" y="4618440"/>
              <a:ext cx="2376488" cy="0"/>
            </a:xfrm>
            <a:prstGeom prst="line">
              <a:avLst/>
            </a:prstGeom>
            <a:noFill/>
            <a:ln w="9525">
              <a:solidFill>
                <a:schemeClr val="tx1"/>
              </a:solidFill>
              <a:round/>
              <a:headEnd/>
              <a:tailEnd/>
            </a:ln>
          </p:spPr>
          <p:txBody>
            <a:bodyPr/>
            <a:lstStyle/>
            <a:p>
              <a:endParaRPr lang="en-GB"/>
            </a:p>
          </p:txBody>
        </p:sp>
      </p:grpSp>
      <p:sp>
        <p:nvSpPr>
          <p:cNvPr id="2" name="Slide Number Placeholder 1"/>
          <p:cNvSpPr>
            <a:spLocks noGrp="1"/>
          </p:cNvSpPr>
          <p:nvPr>
            <p:ph type="sldNum" sz="quarter" idx="12"/>
          </p:nvPr>
        </p:nvSpPr>
        <p:spPr/>
        <p:txBody>
          <a:bodyPr/>
          <a:lstStyle/>
          <a:p>
            <a:fld id="{550D09E1-CAB4-408E-A298-59F1CA6C6FDF}" type="slidenum">
              <a:rPr lang="zh-TW" altLang="en-US" smtClean="0"/>
              <a:pPr/>
              <a:t>7</a:t>
            </a:fld>
            <a:endParaRPr lang="zh-TW" altLang="en-US"/>
          </a:p>
        </p:txBody>
      </p:sp>
      <p:sp>
        <p:nvSpPr>
          <p:cNvPr id="17" name="Title 1"/>
          <p:cNvSpPr>
            <a:spLocks noGrp="1"/>
          </p:cNvSpPr>
          <p:nvPr>
            <p:ph type="title"/>
          </p:nvPr>
        </p:nvSpPr>
        <p:spPr>
          <a:xfrm>
            <a:off x="348342" y="1193548"/>
            <a:ext cx="8229600" cy="1143000"/>
          </a:xfrm>
        </p:spPr>
        <p:txBody>
          <a:bodyPr/>
          <a:lstStyle/>
          <a:p>
            <a:r>
              <a:rPr lang="fr-FR" dirty="0" smtClean="0">
                <a:solidFill>
                  <a:srgbClr val="006600"/>
                </a:solidFill>
              </a:rPr>
              <a:t>Variation de la légalité</a:t>
            </a:r>
            <a:endParaRPr lang="fr-FR" dirty="0">
              <a:solidFill>
                <a:srgbClr val="006600"/>
              </a:solidFill>
            </a:endParaRPr>
          </a:p>
        </p:txBody>
      </p:sp>
    </p:spTree>
    <p:extLst>
      <p:ext uri="{BB962C8B-B14F-4D97-AF65-F5344CB8AC3E}">
        <p14:creationId xmlns:p14="http://schemas.microsoft.com/office/powerpoint/2010/main" val="1904670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341" y="2332037"/>
            <a:ext cx="10265229" cy="4410139"/>
          </a:xfrm>
        </p:spPr>
        <p:txBody>
          <a:bodyPr>
            <a:normAutofit/>
          </a:bodyPr>
          <a:lstStyle/>
          <a:p>
            <a:pPr marL="261938" lvl="1" indent="-261938">
              <a:buFont typeface="Arial" panose="020B0604020202020204" pitchFamily="34" charset="0"/>
              <a:buChar char="•"/>
            </a:pPr>
            <a:r>
              <a:rPr lang="fr-FR" dirty="0" smtClean="0"/>
              <a:t>Définition de la législation applicable au titre du RB UE :</a:t>
            </a:r>
          </a:p>
          <a:p>
            <a:pPr marL="795338" lvl="2" indent="-327025">
              <a:buSzPct val="80000"/>
              <a:buFont typeface="Wingdings" panose="05000000000000000000" pitchFamily="2" charset="2"/>
              <a:buChar char="§"/>
            </a:pPr>
            <a:r>
              <a:rPr lang="fr-FR" sz="2400" dirty="0" smtClean="0"/>
              <a:t>Le droit de récolter du bois dans un périmètre légalement établi rendu officiellement public</a:t>
            </a:r>
          </a:p>
          <a:p>
            <a:pPr marL="795338" lvl="2" indent="-327025">
              <a:buSzPct val="80000"/>
              <a:buFont typeface="Wingdings" panose="05000000000000000000" pitchFamily="2" charset="2"/>
              <a:buChar char="§"/>
            </a:pPr>
            <a:r>
              <a:rPr lang="fr-FR" sz="2400" dirty="0" smtClean="0"/>
              <a:t>Le paiement des droits de récolte et du bois, y compris les taxes liées à la récolte du bois</a:t>
            </a:r>
          </a:p>
          <a:p>
            <a:pPr marL="795338" lvl="2" indent="-327025">
              <a:buSzPct val="80000"/>
              <a:buFont typeface="Wingdings" panose="05000000000000000000" pitchFamily="2" charset="2"/>
              <a:buChar char="§"/>
            </a:pPr>
            <a:r>
              <a:rPr lang="fr-FR" sz="2400" dirty="0" smtClean="0"/>
              <a:t>La récolte du bois, y compris la législation environnementale et forestière, notamment en matière de gestion des forêts et de conservation de la biodiversité, lorsqu’elle est directement liée à la récolte du bois</a:t>
            </a:r>
          </a:p>
          <a:p>
            <a:pPr marL="795338" lvl="2" indent="-327025">
              <a:buSzPct val="80000"/>
              <a:buFont typeface="Wingdings" panose="05000000000000000000" pitchFamily="2" charset="2"/>
              <a:buChar char="§"/>
            </a:pPr>
            <a:r>
              <a:rPr lang="fr-FR" sz="2400" dirty="0" smtClean="0"/>
              <a:t>Les droits juridiques des tiers relatifs à l’usage et la propriété qui sont affectés par la récolte du bois</a:t>
            </a:r>
          </a:p>
          <a:p>
            <a:pPr marL="795338" lvl="2" indent="-327025">
              <a:buSzPct val="80000"/>
              <a:buFont typeface="Wingdings" panose="05000000000000000000" pitchFamily="2" charset="2"/>
              <a:buChar char="§"/>
            </a:pPr>
            <a:r>
              <a:rPr lang="fr-FR" sz="2400" dirty="0" smtClean="0"/>
              <a:t>Le commerce et les douanes, dans la mesure où le secteur forestier est concerné</a:t>
            </a:r>
            <a:endParaRPr lang="fr-FR" sz="2400" dirty="0"/>
          </a:p>
        </p:txBody>
      </p:sp>
      <p:sp>
        <p:nvSpPr>
          <p:cNvPr id="4" name="Slide Number Placeholder 3"/>
          <p:cNvSpPr>
            <a:spLocks noGrp="1"/>
          </p:cNvSpPr>
          <p:nvPr>
            <p:ph type="sldNum" sz="quarter" idx="12"/>
          </p:nvPr>
        </p:nvSpPr>
        <p:spPr/>
        <p:txBody>
          <a:bodyPr/>
          <a:lstStyle/>
          <a:p>
            <a:fld id="{550D09E1-CAB4-408E-A298-59F1CA6C6FDF}" type="slidenum">
              <a:rPr lang="zh-TW" altLang="en-US" smtClean="0"/>
              <a:pPr/>
              <a:t>8</a:t>
            </a:fld>
            <a:endParaRPr lang="zh-TW" altLang="en-US"/>
          </a:p>
        </p:txBody>
      </p:sp>
      <p:sp>
        <p:nvSpPr>
          <p:cNvPr id="5" name="Title 1"/>
          <p:cNvSpPr txBox="1">
            <a:spLocks/>
          </p:cNvSpPr>
          <p:nvPr/>
        </p:nvSpPr>
        <p:spPr>
          <a:xfrm>
            <a:off x="348342" y="1193548"/>
            <a:ext cx="1019548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fr-FR" dirty="0" smtClean="0">
                <a:solidFill>
                  <a:srgbClr val="006600"/>
                </a:solidFill>
              </a:rPr>
              <a:t>Règlement Bois de l’UE – définition de la légalité</a:t>
            </a:r>
            <a:endParaRPr lang="fr-FR" dirty="0">
              <a:solidFill>
                <a:srgbClr val="006600"/>
              </a:solidFill>
            </a:endParaRPr>
          </a:p>
        </p:txBody>
      </p:sp>
    </p:spTree>
    <p:extLst>
      <p:ext uri="{BB962C8B-B14F-4D97-AF65-F5344CB8AC3E}">
        <p14:creationId xmlns:p14="http://schemas.microsoft.com/office/powerpoint/2010/main" val="10316435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48342" y="1202056"/>
            <a:ext cx="11500310" cy="1143000"/>
          </a:xfrm>
        </p:spPr>
        <p:txBody>
          <a:bodyPr>
            <a:normAutofit/>
          </a:bodyPr>
          <a:lstStyle/>
          <a:p>
            <a:r>
              <a:rPr lang="fr-FR" dirty="0" smtClean="0">
                <a:solidFill>
                  <a:srgbClr val="006600"/>
                </a:solidFill>
              </a:rPr>
              <a:t>Quelles sont les différences entre vérification et certification ? </a:t>
            </a:r>
          </a:p>
        </p:txBody>
      </p:sp>
      <p:sp>
        <p:nvSpPr>
          <p:cNvPr id="6147" name="Content Placeholder 2"/>
          <p:cNvSpPr>
            <a:spLocks noGrp="1"/>
          </p:cNvSpPr>
          <p:nvPr>
            <p:ph idx="1"/>
          </p:nvPr>
        </p:nvSpPr>
        <p:spPr>
          <a:xfrm>
            <a:off x="348342" y="2206625"/>
            <a:ext cx="10167257" cy="4525963"/>
          </a:xfrm>
        </p:spPr>
        <p:txBody>
          <a:bodyPr>
            <a:normAutofit/>
          </a:bodyPr>
          <a:lstStyle/>
          <a:p>
            <a:r>
              <a:rPr lang="fr-FR" b="1" dirty="0" smtClean="0">
                <a:solidFill>
                  <a:srgbClr val="006600"/>
                </a:solidFill>
              </a:rPr>
              <a:t>Vérification</a:t>
            </a:r>
            <a:r>
              <a:rPr lang="fr-FR" dirty="0" smtClean="0"/>
              <a:t> </a:t>
            </a:r>
          </a:p>
          <a:p>
            <a:pPr lvl="1">
              <a:buSzPct val="80000"/>
              <a:buFont typeface="Wingdings" panose="05000000000000000000" pitchFamily="2" charset="2"/>
              <a:buChar char="§"/>
            </a:pPr>
            <a:r>
              <a:rPr lang="fr-FR" dirty="0" smtClean="0"/>
              <a:t>Désigne généralement la vérification de la légalité</a:t>
            </a:r>
          </a:p>
          <a:p>
            <a:pPr lvl="1">
              <a:buSzPct val="80000"/>
              <a:buFont typeface="Wingdings" panose="05000000000000000000" pitchFamily="2" charset="2"/>
              <a:buChar char="§"/>
            </a:pPr>
            <a:r>
              <a:rPr lang="fr-FR" dirty="0" smtClean="0"/>
              <a:t>Des organismes de certification (OC) réalisent des audits basés sur leurs propres normes ou celles de tiers (les OC garantissent la qualité) </a:t>
            </a:r>
          </a:p>
          <a:p>
            <a:pPr lvl="1">
              <a:buSzPct val="80000"/>
              <a:buFont typeface="Wingdings" panose="05000000000000000000" pitchFamily="2" charset="2"/>
              <a:buChar char="§"/>
            </a:pPr>
            <a:r>
              <a:rPr lang="fr-FR" dirty="0" smtClean="0"/>
              <a:t>D’autres organisations réalisent des audits basés sur leurs propres normes ou celles de tiers (souvent, seconde partie)</a:t>
            </a:r>
          </a:p>
          <a:p>
            <a:r>
              <a:rPr lang="fr-FR" b="1" dirty="0" smtClean="0">
                <a:solidFill>
                  <a:srgbClr val="006600"/>
                </a:solidFill>
              </a:rPr>
              <a:t>Certification </a:t>
            </a:r>
          </a:p>
          <a:p>
            <a:pPr lvl="1">
              <a:buSzPct val="80000"/>
              <a:buFont typeface="Wingdings" panose="05000000000000000000" pitchFamily="2" charset="2"/>
              <a:buChar char="§"/>
            </a:pPr>
            <a:r>
              <a:rPr lang="fr-FR" dirty="0" smtClean="0"/>
              <a:t>Des organismes de certification réalisent des audits basés sur des systèmes de certification de la gestion forestière internationalement accrédités (ces systèmes garantissent la qualité)</a:t>
            </a:r>
          </a:p>
          <a:p>
            <a:endParaRPr lang="en-GB" dirty="0" smtClean="0"/>
          </a:p>
        </p:txBody>
      </p:sp>
      <p:sp>
        <p:nvSpPr>
          <p:cNvPr id="2" name="Slide Number Placeholder 1"/>
          <p:cNvSpPr>
            <a:spLocks noGrp="1"/>
          </p:cNvSpPr>
          <p:nvPr>
            <p:ph type="sldNum" sz="quarter" idx="12"/>
          </p:nvPr>
        </p:nvSpPr>
        <p:spPr/>
        <p:txBody>
          <a:bodyPr/>
          <a:lstStyle/>
          <a:p>
            <a:fld id="{550D09E1-CAB4-408E-A298-59F1CA6C6FDF}" type="slidenum">
              <a:rPr lang="zh-TW" altLang="en-US" smtClean="0"/>
              <a:pPr/>
              <a:t>9</a:t>
            </a:fld>
            <a:endParaRPr lang="zh-TW" altLang="en-US"/>
          </a:p>
        </p:txBody>
      </p:sp>
    </p:spTree>
    <p:extLst>
      <p:ext uri="{BB962C8B-B14F-4D97-AF65-F5344CB8AC3E}">
        <p14:creationId xmlns:p14="http://schemas.microsoft.com/office/powerpoint/2010/main" val="749650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C0B6B9-8D27-4599-A5C9-743F9825D9FD}">
  <ds:schemaRefs>
    <ds:schemaRef ds:uri="http://purl.org/dc/terms/"/>
    <ds:schemaRef ds:uri="http://schemas.openxmlformats.org/package/2006/metadata/core-properties"/>
    <ds:schemaRef ds:uri="http://www.w3.org/XML/1998/namespace"/>
    <ds:schemaRef ds:uri="http://purl.org/dc/elements/1.1/"/>
    <ds:schemaRef ds:uri="http://purl.org/dc/dcmitype/"/>
    <ds:schemaRef ds:uri="http://schemas.microsoft.com/office/2006/documentManagement/type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ABC2C65-BECB-4318-A5EF-D8CE72CA14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8DA7481-943E-4E5B-8352-BD86FE0BD4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1888</Words>
  <Application>Microsoft Office PowerPoint</Application>
  <PresentationFormat>Benutzerdefiniert</PresentationFormat>
  <Paragraphs>289</Paragraphs>
  <Slides>26</Slides>
  <Notes>24</Notes>
  <HiddenSlides>0</HiddenSlides>
  <MMClips>0</MMClips>
  <ScaleCrop>false</ScaleCrop>
  <HeadingPairs>
    <vt:vector size="4" baseType="variant">
      <vt:variant>
        <vt:lpstr>Design</vt:lpstr>
      </vt:variant>
      <vt:variant>
        <vt:i4>2</vt:i4>
      </vt:variant>
      <vt:variant>
        <vt:lpstr>Folientitel</vt:lpstr>
      </vt:variant>
      <vt:variant>
        <vt:i4>26</vt:i4>
      </vt:variant>
    </vt:vector>
  </HeadingPairs>
  <TitlesOfParts>
    <vt:vector size="28" baseType="lpstr">
      <vt:lpstr>Office Theme</vt:lpstr>
      <vt:lpstr>1_Office Theme</vt:lpstr>
      <vt:lpstr>Important : mentions légales – VEUILLEZ LIRE CE QUI SUIT</vt:lpstr>
      <vt:lpstr>Règlement Bois de l’UE – Formation des formateurs</vt:lpstr>
      <vt:lpstr>Qu’est-ce que le bois légal ?</vt:lpstr>
      <vt:lpstr>Garantir la légalité du bois</vt:lpstr>
      <vt:lpstr>Pourquoi la légalité ?</vt:lpstr>
      <vt:lpstr>Définitions de la légalité</vt:lpstr>
      <vt:lpstr>Variation de la légalité</vt:lpstr>
      <vt:lpstr>PowerPoint-Präsentation</vt:lpstr>
      <vt:lpstr>Quelles sont les différences entre vérification et certification ? </vt:lpstr>
      <vt:lpstr>Systèmes de vérification de la légalité (1/2)</vt:lpstr>
      <vt:lpstr>Systèmes de vérification de la légalité (2/2)</vt:lpstr>
      <vt:lpstr>Vérification de l’origine légale et de la conformité légale</vt:lpstr>
      <vt:lpstr>Différents systèmes de vérification de la légalité</vt:lpstr>
      <vt:lpstr>Comment cela fonctionne-t-il ?</vt:lpstr>
      <vt:lpstr>Systèmes de vérification de la légalité</vt:lpstr>
      <vt:lpstr>Évaluation des systèmes disponibles</vt:lpstr>
      <vt:lpstr>Résultats de l’évaluation</vt:lpstr>
      <vt:lpstr>Exigences de la chaîne de contrôle (1/3)</vt:lpstr>
      <vt:lpstr>Exigences de la chaîne de contrôle (2/3)</vt:lpstr>
      <vt:lpstr>Exigences de la chaîne de contrôle (3/3)</vt:lpstr>
      <vt:lpstr>Démarche de certification de chaîne de contrôle (1/3)</vt:lpstr>
      <vt:lpstr>Démarche de certification de chaîne de contrôle (2/3)</vt:lpstr>
      <vt:lpstr>Démarche de certification de chaîne de contrôle (3/3)</vt:lpstr>
      <vt:lpstr>Exigences de vérification</vt:lpstr>
      <vt:lpstr>Synthèse</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155</cp:revision>
  <dcterms:created xsi:type="dcterms:W3CDTF">2013-11-14T15:38:49Z</dcterms:created>
  <dcterms:modified xsi:type="dcterms:W3CDTF">2014-12-22T15:38:51Z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